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tags/tag20.xml" ContentType="application/vnd.openxmlformats-officedocument.presentationml.tags+xml"/>
  <Override PartName="/ppt/notesSlides/notesSlide38.xml" ContentType="application/vnd.openxmlformats-officedocument.presentationml.notesSlide+xml"/>
  <Override PartName="/ppt/tags/tag21.xml" ContentType="application/vnd.openxmlformats-officedocument.presentationml.tags+xml"/>
  <Override PartName="/ppt/notesSlides/notesSlide39.xml" ContentType="application/vnd.openxmlformats-officedocument.presentationml.notesSlide+xml"/>
  <Override PartName="/ppt/tags/tag22.xml" ContentType="application/vnd.openxmlformats-officedocument.presentationml.tags+xml"/>
  <Override PartName="/ppt/notesSlides/notesSlide40.xml" ContentType="application/vnd.openxmlformats-officedocument.presentationml.notesSlide+xml"/>
  <Override PartName="/ppt/tags/tag23.xml" ContentType="application/vnd.openxmlformats-officedocument.presentationml.tags+xml"/>
  <Override PartName="/ppt/notesSlides/notesSlide41.xml" ContentType="application/vnd.openxmlformats-officedocument.presentationml.notesSlide+xml"/>
  <Override PartName="/ppt/tags/tag24.xml" ContentType="application/vnd.openxmlformats-officedocument.presentationml.tags+xml"/>
  <Override PartName="/ppt/notesSlides/notesSlide42.xml" ContentType="application/vnd.openxmlformats-officedocument.presentationml.notesSlide+xml"/>
  <Override PartName="/ppt/tags/tag25.xml" ContentType="application/vnd.openxmlformats-officedocument.presentationml.tags+xml"/>
  <Override PartName="/ppt/notesSlides/notesSlide43.xml" ContentType="application/vnd.openxmlformats-officedocument.presentationml.notesSlide+xml"/>
  <Override PartName="/ppt/tags/tag2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1.xml" ContentType="application/vnd.openxmlformats-officedocument.presentationml.tags+xml"/>
  <Override PartName="/ppt/notesSlides/notesSlide60.xml" ContentType="application/vnd.openxmlformats-officedocument.presentationml.notesSlide+xml"/>
  <Override PartName="/ppt/tags/tag32.xml" ContentType="application/vnd.openxmlformats-officedocument.presentationml.tags+xml"/>
  <Override PartName="/ppt/notesSlides/notesSlide61.xml" ContentType="application/vnd.openxmlformats-officedocument.presentationml.notesSlide+xml"/>
  <Override PartName="/ppt/tags/tag33.xml" ContentType="application/vnd.openxmlformats-officedocument.presentationml.tags+xml"/>
  <Override PartName="/ppt/notesSlides/notesSlide62.xml" ContentType="application/vnd.openxmlformats-officedocument.presentationml.notesSlide+xml"/>
  <Override PartName="/ppt/tags/tag34.xml" ContentType="application/vnd.openxmlformats-officedocument.presentationml.tags+xml"/>
  <Override PartName="/ppt/notesSlides/notesSlide63.xml" ContentType="application/vnd.openxmlformats-officedocument.presentationml.notesSlide+xml"/>
  <Override PartName="/ppt/tags/tag35.xml" ContentType="application/vnd.openxmlformats-officedocument.presentationml.tags+xml"/>
  <Override PartName="/ppt/notesSlides/notesSlide64.xml" ContentType="application/vnd.openxmlformats-officedocument.presentationml.notesSlide+xml"/>
  <Override PartName="/ppt/tags/tag36.xml" ContentType="application/vnd.openxmlformats-officedocument.presentationml.tags+xml"/>
  <Override PartName="/ppt/notesSlides/notesSlide65.xml" ContentType="application/vnd.openxmlformats-officedocument.presentationml.notesSlide+xml"/>
  <Override PartName="/ppt/tags/tag37.xml" ContentType="application/vnd.openxmlformats-officedocument.presentationml.tags+xml"/>
  <Override PartName="/ppt/notesSlides/notesSlide6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40.xml" ContentType="application/vnd.openxmlformats-officedocument.presentationml.tags+xml"/>
  <Override PartName="/ppt/notesSlides/notesSlide69.xml" ContentType="application/vnd.openxmlformats-officedocument.presentationml.notesSlide+xml"/>
  <Override PartName="/ppt/tags/tag41.xml" ContentType="application/vnd.openxmlformats-officedocument.presentationml.tags+xml"/>
  <Override PartName="/ppt/notesSlides/notesSlide70.xml" ContentType="application/vnd.openxmlformats-officedocument.presentationml.notesSlide+xml"/>
  <Override PartName="/ppt/tags/tag42.xml" ContentType="application/vnd.openxmlformats-officedocument.presentationml.tags+xml"/>
  <Override PartName="/ppt/notesSlides/notesSlide71.xml" ContentType="application/vnd.openxmlformats-officedocument.presentationml.notesSlide+xml"/>
  <Override PartName="/ppt/tags/tag43.xml" ContentType="application/vnd.openxmlformats-officedocument.presentationml.tags+xml"/>
  <Override PartName="/ppt/notesSlides/notesSlide72.xml" ContentType="application/vnd.openxmlformats-officedocument.presentationml.notesSlide+xml"/>
  <Override PartName="/ppt/tags/tag44.xml" ContentType="application/vnd.openxmlformats-officedocument.presentationml.tags+xml"/>
  <Override PartName="/ppt/notesSlides/notesSlide73.xml" ContentType="application/vnd.openxmlformats-officedocument.presentationml.notesSlide+xml"/>
  <Override PartName="/ppt/tags/tag45.xml" ContentType="application/vnd.openxmlformats-officedocument.presentationml.tags+xml"/>
  <Override PartName="/ppt/notesSlides/notesSlide74.xml" ContentType="application/vnd.openxmlformats-officedocument.presentationml.notesSlide+xml"/>
  <Override PartName="/ppt/tags/tag46.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47.xml" ContentType="application/vnd.openxmlformats-officedocument.presentationml.tags+xml"/>
  <Override PartName="/ppt/notesSlides/notesSlide80.xml" ContentType="application/vnd.openxmlformats-officedocument.presentationml.notesSlide+xml"/>
  <Override PartName="/ppt/tags/tag48.xml" ContentType="application/vnd.openxmlformats-officedocument.presentationml.tags+xml"/>
  <Override PartName="/ppt/notesSlides/notesSlide81.xml" ContentType="application/vnd.openxmlformats-officedocument.presentationml.notesSlide+xml"/>
  <Override PartName="/ppt/tags/tag49.xml" ContentType="application/vnd.openxmlformats-officedocument.presentationml.tags+xml"/>
  <Override PartName="/ppt/notesSlides/notesSlide82.xml" ContentType="application/vnd.openxmlformats-officedocument.presentationml.notesSlide+xml"/>
  <Override PartName="/ppt/tags/tag50.xml" ContentType="application/vnd.openxmlformats-officedocument.presentationml.tags+xml"/>
  <Override PartName="/ppt/notesSlides/notesSlide83.xml" ContentType="application/vnd.openxmlformats-officedocument.presentationml.notesSlide+xml"/>
  <Override PartName="/ppt/tags/tag51.xml" ContentType="application/vnd.openxmlformats-officedocument.presentationml.tags+xml"/>
  <Override PartName="/ppt/notesSlides/notesSlide84.xml" ContentType="application/vnd.openxmlformats-officedocument.presentationml.notesSlide+xml"/>
  <Override PartName="/ppt/tags/tag52.xml" ContentType="application/vnd.openxmlformats-officedocument.presentationml.tags+xml"/>
  <Override PartName="/ppt/notesSlides/notesSlide85.xml" ContentType="application/vnd.openxmlformats-officedocument.presentationml.notesSlide+xml"/>
  <Override PartName="/ppt/tags/tag53.xml" ContentType="application/vnd.openxmlformats-officedocument.presentationml.tags+xml"/>
  <Override PartName="/ppt/notesSlides/notesSlide86.xml" ContentType="application/vnd.openxmlformats-officedocument.presentationml.notesSlide+xml"/>
  <Override PartName="/ppt/tags/tag54.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7"/>
  </p:notesMasterIdLst>
  <p:sldIdLst>
    <p:sldId id="258"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9" r:id="rId36"/>
    <p:sldId id="438" r:id="rId37"/>
    <p:sldId id="440" r:id="rId38"/>
    <p:sldId id="441" r:id="rId39"/>
    <p:sldId id="442" r:id="rId40"/>
    <p:sldId id="444" r:id="rId41"/>
    <p:sldId id="445" r:id="rId42"/>
    <p:sldId id="446" r:id="rId43"/>
    <p:sldId id="447" r:id="rId44"/>
    <p:sldId id="448" r:id="rId45"/>
    <p:sldId id="449" r:id="rId46"/>
    <p:sldId id="450" r:id="rId47"/>
    <p:sldId id="451" r:id="rId48"/>
    <p:sldId id="452" r:id="rId49"/>
    <p:sldId id="453" r:id="rId50"/>
    <p:sldId id="454" r:id="rId51"/>
    <p:sldId id="455" r:id="rId52"/>
    <p:sldId id="456" r:id="rId53"/>
    <p:sldId id="457" r:id="rId54"/>
    <p:sldId id="458" r:id="rId55"/>
    <p:sldId id="459" r:id="rId56"/>
    <p:sldId id="460" r:id="rId57"/>
    <p:sldId id="461" r:id="rId58"/>
    <p:sldId id="462" r:id="rId59"/>
    <p:sldId id="557" r:id="rId60"/>
    <p:sldId id="556" r:id="rId61"/>
    <p:sldId id="463" r:id="rId62"/>
    <p:sldId id="464" r:id="rId63"/>
    <p:sldId id="465" r:id="rId64"/>
    <p:sldId id="466" r:id="rId65"/>
    <p:sldId id="467" r:id="rId66"/>
    <p:sldId id="468" r:id="rId67"/>
    <p:sldId id="469" r:id="rId68"/>
    <p:sldId id="470" r:id="rId69"/>
    <p:sldId id="471" r:id="rId70"/>
    <p:sldId id="472" r:id="rId71"/>
    <p:sldId id="473" r:id="rId72"/>
    <p:sldId id="474" r:id="rId73"/>
    <p:sldId id="475" r:id="rId74"/>
    <p:sldId id="476" r:id="rId75"/>
    <p:sldId id="477" r:id="rId76"/>
    <p:sldId id="478" r:id="rId77"/>
    <p:sldId id="479" r:id="rId78"/>
    <p:sldId id="480" r:id="rId79"/>
    <p:sldId id="481" r:id="rId80"/>
    <p:sldId id="482" r:id="rId81"/>
    <p:sldId id="521" r:id="rId82"/>
    <p:sldId id="522" r:id="rId83"/>
    <p:sldId id="523" r:id="rId84"/>
    <p:sldId id="524" r:id="rId85"/>
    <p:sldId id="525" r:id="rId86"/>
    <p:sldId id="526" r:id="rId87"/>
    <p:sldId id="527" r:id="rId88"/>
    <p:sldId id="528" r:id="rId89"/>
    <p:sldId id="529" r:id="rId90"/>
    <p:sldId id="530" r:id="rId91"/>
    <p:sldId id="531" r:id="rId92"/>
    <p:sldId id="532" r:id="rId93"/>
    <p:sldId id="533" r:id="rId94"/>
    <p:sldId id="534" r:id="rId95"/>
    <p:sldId id="535" r:id="rId96"/>
    <p:sldId id="536" r:id="rId97"/>
    <p:sldId id="537" r:id="rId98"/>
    <p:sldId id="538" r:id="rId99"/>
    <p:sldId id="539" r:id="rId100"/>
    <p:sldId id="540" r:id="rId101"/>
    <p:sldId id="541" r:id="rId102"/>
    <p:sldId id="542" r:id="rId103"/>
    <p:sldId id="543" r:id="rId104"/>
    <p:sldId id="544" r:id="rId105"/>
    <p:sldId id="545" r:id="rId106"/>
    <p:sldId id="546" r:id="rId107"/>
    <p:sldId id="547" r:id="rId108"/>
    <p:sldId id="548" r:id="rId109"/>
    <p:sldId id="549" r:id="rId110"/>
    <p:sldId id="550" r:id="rId111"/>
    <p:sldId id="551" r:id="rId112"/>
    <p:sldId id="552" r:id="rId113"/>
    <p:sldId id="553" r:id="rId114"/>
    <p:sldId id="554" r:id="rId115"/>
    <p:sldId id="313" r:id="rId1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p15:clr>
            <a:srgbClr val="A4A3A4"/>
          </p15:clr>
        </p15:guide>
        <p15:guide id="2" pos="391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808080"/>
    <a:srgbClr val="ED7D31"/>
    <a:srgbClr val="E7E7E7"/>
    <a:srgbClr val="182028"/>
    <a:srgbClr val="5B5B59"/>
    <a:srgbClr val="484847"/>
    <a:srgbClr val="3636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96"/>
      </p:cViewPr>
      <p:guideLst>
        <p:guide orient="horz" pos="2164"/>
        <p:guide pos="3918"/>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2676" cap="rnd" cmpd="sng" algn="ctr">
              <a:gradFill flip="none" rotWithShape="1">
                <a:gsLst>
                  <a:gs pos="0">
                    <a:schemeClr val="bg1">
                      <a:lumMod val="85000"/>
                      <a:alpha val="46000"/>
                    </a:schemeClr>
                  </a:gs>
                  <a:gs pos="100000">
                    <a:schemeClr val="tx1"/>
                  </a:gs>
                </a:gsLst>
                <a:lin ang="10800000" scaled="1"/>
                <a:tileRect/>
              </a:gradFill>
              <a:prstDash val="solid"/>
              <a:round/>
            </a:ln>
            <a:effectLst/>
          </c:spPr>
          <c:marker>
            <c:symbol val="circle"/>
            <c:size val="4"/>
            <c:spPr>
              <a:solidFill>
                <a:schemeClr val="tx1"/>
              </a:solidFill>
              <a:ln w="9507" cap="flat" cmpd="sng" algn="ctr">
                <a:noFill/>
                <a:prstDash val="solid"/>
                <a:round/>
              </a:ln>
              <a:effectLst/>
            </c:spPr>
          </c:marker>
          <c:cat>
            <c:strRef>
              <c:f>Sheet1!$A$2:$A$5</c:f>
              <c:strCache>
                <c:ptCount val="4"/>
                <c:pt idx="0">
                  <c:v>Your text01</c:v>
                </c:pt>
                <c:pt idx="1">
                  <c:v>Your text02</c:v>
                </c:pt>
                <c:pt idx="2">
                  <c:v>Your text03</c:v>
                </c:pt>
                <c:pt idx="3">
                  <c:v>Your text04</c:v>
                </c:pt>
              </c:strCache>
            </c:strRef>
          </c:cat>
          <c:val>
            <c:numRef>
              <c:f>Sheet1!$B$2:$B$5</c:f>
              <c:numCache>
                <c:formatCode>g/"通""用""格""式"</c:formatCode>
                <c:ptCount val="4"/>
                <c:pt idx="0">
                  <c:v>4.3</c:v>
                </c:pt>
                <c:pt idx="1">
                  <c:v>2.5</c:v>
                </c:pt>
                <c:pt idx="2">
                  <c:v>3.5</c:v>
                </c:pt>
                <c:pt idx="3">
                  <c:v>4.5</c:v>
                </c:pt>
              </c:numCache>
            </c:numRef>
          </c:val>
          <c:smooth val="0"/>
          <c:extLst>
            <c:ext xmlns:c16="http://schemas.microsoft.com/office/drawing/2014/chart" uri="{C3380CC4-5D6E-409C-BE32-E72D297353CC}">
              <c16:uniqueId val="{00000000-69F5-447B-9F48-9DAC55294BD0}"/>
            </c:ext>
          </c:extLst>
        </c:ser>
        <c:ser>
          <c:idx val="1"/>
          <c:order val="1"/>
          <c:tx>
            <c:strRef>
              <c:f>Sheet1!$C$1</c:f>
              <c:strCache>
                <c:ptCount val="1"/>
                <c:pt idx="0">
                  <c:v>系列 2</c:v>
                </c:pt>
              </c:strCache>
            </c:strRef>
          </c:tx>
          <c:spPr>
            <a:ln w="12676" cap="rnd" cmpd="sng" algn="ctr">
              <a:gradFill flip="none" rotWithShape="1">
                <a:gsLst>
                  <a:gs pos="0">
                    <a:schemeClr val="bg1">
                      <a:lumMod val="85000"/>
                      <a:alpha val="69000"/>
                    </a:schemeClr>
                  </a:gs>
                  <a:gs pos="100000">
                    <a:schemeClr val="tx1"/>
                  </a:gs>
                </a:gsLst>
                <a:lin ang="0" scaled="1"/>
                <a:tileRect/>
              </a:gradFill>
              <a:prstDash val="solid"/>
              <a:round/>
            </a:ln>
            <a:effectLst/>
          </c:spPr>
          <c:marker>
            <c:symbol val="circle"/>
            <c:size val="4"/>
            <c:spPr>
              <a:solidFill>
                <a:schemeClr val="bg1">
                  <a:lumMod val="85000"/>
                </a:schemeClr>
              </a:solidFill>
              <a:ln w="25351" cap="flat" cmpd="sng" algn="ctr">
                <a:noFill/>
                <a:prstDash val="solid"/>
                <a:round/>
              </a:ln>
              <a:effectLst/>
            </c:spPr>
          </c:marker>
          <c:cat>
            <c:strRef>
              <c:f>Sheet1!$A$2:$A$5</c:f>
              <c:strCache>
                <c:ptCount val="4"/>
                <c:pt idx="0">
                  <c:v>Your text01</c:v>
                </c:pt>
                <c:pt idx="1">
                  <c:v>Your text02</c:v>
                </c:pt>
                <c:pt idx="2">
                  <c:v>Your text03</c:v>
                </c:pt>
                <c:pt idx="3">
                  <c:v>Your text04</c:v>
                </c:pt>
              </c:strCache>
            </c:strRef>
          </c:cat>
          <c:val>
            <c:numRef>
              <c:f>Sheet1!$C$2:$C$5</c:f>
              <c:numCache>
                <c:formatCode>g/"通""用""格""式"</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9F5-447B-9F48-9DAC55294BD0}"/>
            </c:ext>
          </c:extLst>
        </c:ser>
        <c:ser>
          <c:idx val="2"/>
          <c:order val="2"/>
          <c:tx>
            <c:strRef>
              <c:f>Sheet1!$D$1</c:f>
              <c:strCache>
                <c:ptCount val="1"/>
                <c:pt idx="0">
                  <c:v>系列 3</c:v>
                </c:pt>
              </c:strCache>
            </c:strRef>
          </c:tx>
          <c:spPr>
            <a:ln w="12676" cap="rnd" cmpd="sng" algn="ctr">
              <a:gradFill flip="none" rotWithShape="1">
                <a:gsLst>
                  <a:gs pos="0">
                    <a:schemeClr val="bg1">
                      <a:lumMod val="85000"/>
                    </a:schemeClr>
                  </a:gs>
                  <a:gs pos="100000">
                    <a:schemeClr val="tx1"/>
                  </a:gs>
                </a:gsLst>
                <a:lin ang="0" scaled="1"/>
                <a:tileRect/>
              </a:gradFill>
              <a:prstDash val="solid"/>
              <a:round/>
            </a:ln>
            <a:effectLst/>
          </c:spPr>
          <c:marker>
            <c:symbol val="circle"/>
            <c:size val="4"/>
            <c:spPr>
              <a:solidFill>
                <a:schemeClr val="accent3"/>
              </a:solidFill>
              <a:ln w="9507" cap="flat" cmpd="sng" algn="ctr">
                <a:noFill/>
                <a:prstDash val="solid"/>
                <a:round/>
              </a:ln>
              <a:effectLst/>
            </c:spPr>
          </c:marker>
          <c:dLbls>
            <c:dLbl>
              <c:idx val="0"/>
              <c:layout>
                <c:manualLayout>
                  <c:x val="1.18623939880266E-2"/>
                  <c:y val="-3.8621692162305397E-2"/>
                </c:manualLayout>
              </c:layout>
              <c:tx>
                <c:rich>
                  <a:bodyPr/>
                  <a:lstStyle/>
                  <a:p>
                    <a:r>
                      <a:rPr lang="en-US" altLang="zh-CN"/>
                      <a:t>[]</a:t>
                    </a:r>
                  </a:p>
                </c:rich>
              </c:tx>
              <c:dLblPos val="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9F5-447B-9F48-9DAC55294BD0}"/>
                </c:ext>
              </c:extLst>
            </c:dLbl>
            <c:dLbl>
              <c:idx val="1"/>
              <c:layout>
                <c:manualLayout>
                  <c:x val="7.1174363928159902E-3"/>
                  <c:y val="1.9310846081152699E-2"/>
                </c:manualLayout>
              </c:layout>
              <c:tx>
                <c:rich>
                  <a:bodyPr/>
                  <a:lstStyle/>
                  <a:p>
                    <a:r>
                      <a:rPr lang="en-US" altLang="zh-CN"/>
                      <a:t>[]</a:t>
                    </a:r>
                  </a:p>
                </c:rich>
              </c:tx>
              <c:dLblPos val="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9F5-447B-9F48-9DAC55294BD0}"/>
                </c:ext>
              </c:extLst>
            </c:dLbl>
            <c:dLbl>
              <c:idx val="2"/>
              <c:layout>
                <c:manualLayout>
                  <c:x val="7.1174363928159E-3"/>
                  <c:y val="-4.8277115202881703E-3"/>
                </c:manualLayout>
              </c:layout>
              <c:tx>
                <c:rich>
                  <a:bodyPr/>
                  <a:lstStyle/>
                  <a:p>
                    <a:r>
                      <a:rPr lang="en-US" altLang="zh-CN"/>
                      <a:t>[]</a:t>
                    </a:r>
                  </a:p>
                </c:rich>
              </c:tx>
              <c:dLblPos val="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9F5-447B-9F48-9DAC55294BD0}"/>
                </c:ext>
              </c:extLst>
            </c:dLbl>
            <c:dLbl>
              <c:idx val="3"/>
              <c:layout>
                <c:manualLayout>
                  <c:x val="-0.120996418677872"/>
                  <c:y val="-7.2415672804322595E-2"/>
                </c:manualLayout>
              </c:layout>
              <c:tx>
                <c:rich>
                  <a:bodyPr/>
                  <a:lstStyle/>
                  <a:p>
                    <a:r>
                      <a:rPr lang="en-US" altLang="zh-CN"/>
                      <a:t>[]</a:t>
                    </a:r>
                  </a:p>
                </c:rich>
              </c:tx>
              <c:dLblPos val="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9F5-447B-9F48-9DAC55294BD0}"/>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lang="zh-CN"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r"/>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Your text01</c:v>
                </c:pt>
                <c:pt idx="1">
                  <c:v>Your text02</c:v>
                </c:pt>
                <c:pt idx="2">
                  <c:v>Your text03</c:v>
                </c:pt>
                <c:pt idx="3">
                  <c:v>Your text04</c:v>
                </c:pt>
              </c:strCache>
            </c:strRef>
          </c:cat>
          <c:val>
            <c:numRef>
              <c:f>Sheet1!$D$2:$D$5</c:f>
              <c:numCache>
                <c:formatCode>g/"通""用""格""式"</c:formatCode>
                <c:ptCount val="4"/>
                <c:pt idx="0">
                  <c:v>2</c:v>
                </c:pt>
                <c:pt idx="1">
                  <c:v>2</c:v>
                </c:pt>
                <c:pt idx="2">
                  <c:v>3</c:v>
                </c:pt>
                <c:pt idx="3">
                  <c:v>5</c:v>
                </c:pt>
              </c:numCache>
            </c:numRef>
          </c:val>
          <c:smooth val="0"/>
          <c:extLst>
            <c:ext xmlns:c16="http://schemas.microsoft.com/office/drawing/2014/chart" uri="{C3380CC4-5D6E-409C-BE32-E72D297353CC}">
              <c16:uniqueId val="{00000006-69F5-447B-9F48-9DAC55294BD0}"/>
            </c:ext>
          </c:extLst>
        </c:ser>
        <c:dLbls>
          <c:showLegendKey val="0"/>
          <c:showVal val="0"/>
          <c:showCatName val="0"/>
          <c:showSerName val="0"/>
          <c:showPercent val="0"/>
          <c:showBubbleSize val="0"/>
        </c:dLbls>
        <c:marker val="1"/>
        <c:smooth val="0"/>
        <c:axId val="168156544"/>
        <c:axId val="168158336"/>
      </c:lineChart>
      <c:catAx>
        <c:axId val="168156544"/>
        <c:scaling>
          <c:orientation val="minMax"/>
        </c:scaling>
        <c:delete val="0"/>
        <c:axPos val="b"/>
        <c:numFmt formatCode="General" sourceLinked="1"/>
        <c:majorTickMark val="none"/>
        <c:minorTickMark val="none"/>
        <c:tickLblPos val="nextTo"/>
        <c:spPr>
          <a:noFill/>
          <a:ln w="9507"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168158336"/>
        <c:crosses val="autoZero"/>
        <c:auto val="1"/>
        <c:lblAlgn val="ctr"/>
        <c:lblOffset val="100"/>
        <c:noMultiLvlLbl val="0"/>
      </c:catAx>
      <c:valAx>
        <c:axId val="168158336"/>
        <c:scaling>
          <c:orientation val="minMax"/>
        </c:scaling>
        <c:delete val="0"/>
        <c:axPos val="l"/>
        <c:majorGridlines>
          <c:spPr>
            <a:ln w="9507" cap="flat" cmpd="sng" algn="ctr">
              <a:solidFill>
                <a:schemeClr val="tx1">
                  <a:lumMod val="15000"/>
                  <a:lumOff val="85000"/>
                </a:schemeClr>
              </a:solidFill>
              <a:prstDash val="solid"/>
              <a:round/>
            </a:ln>
            <a:effectLst/>
          </c:spPr>
        </c:majorGridlines>
        <c:numFmt formatCode="g/&quot;通&quot;&quot;用&quot;&quot;格&quot;&quot;式&quot;"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方正兰亭黑_GBK" panose="02000000000000000000" pitchFamily="2" charset="-122"/>
                <a:ea typeface="方正兰亭黑_GBK" panose="02000000000000000000" pitchFamily="2" charset="-122"/>
                <a:cs typeface="+mn-cs"/>
              </a:defRPr>
            </a:pPr>
            <a:endParaRPr lang="zh-CN"/>
          </a:p>
        </c:txPr>
        <c:crossAx val="168156544"/>
        <c:crosses val="autoZero"/>
        <c:crossBetween val="between"/>
      </c:valAx>
      <c:spPr>
        <a:noFill/>
        <a:ln w="25351">
          <a:noFill/>
        </a:ln>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0BA89-EBEE-4922-8FEA-58535B6D7C70}" type="datetimeFigureOut">
              <a:rPr lang="zh-CN" altLang="en-US" smtClean="0"/>
              <a:t>2021/11/1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0E37B-33BA-4D46-9E1B-CBC288661C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11</a:t>
            </a:fld>
            <a:endParaRPr lang="en-GB"/>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101</a:t>
            </a:fld>
            <a:endParaRPr lang="en-GB"/>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102</a:t>
            </a:fld>
            <a:endParaRPr lang="en-GB"/>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103</a:t>
            </a:fld>
            <a:endParaRPr lang="en-GB"/>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104</a:t>
            </a:fld>
            <a:endParaRPr lang="en-GB"/>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105</a:t>
            </a:fld>
            <a:endParaRPr lang="en-GB"/>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106</a:t>
            </a:fld>
            <a:endParaRPr lang="en-GB"/>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107</a:t>
            </a:fld>
            <a:endParaRPr lang="en-GB"/>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108</a:t>
            </a:fld>
            <a:endParaRPr lang="en-GB"/>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109</a:t>
            </a:fld>
            <a:endParaRPr lang="en-GB"/>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111</a:t>
            </a:fld>
            <a:endParaRPr lang="en-GB"/>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112</a:t>
            </a:fld>
            <a:endParaRPr lang="en-GB"/>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113</a:t>
            </a:fld>
            <a:endParaRPr lang="en-GB"/>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114</a:t>
            </a:fld>
            <a:endParaRPr lang="en-GB"/>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t>115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14</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16</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17</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18</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19</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20</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21</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22</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23</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24</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25</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26</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27</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28</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29</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30</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31</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32</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33</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34</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35</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36</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37</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38</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39</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40</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41</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42</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43</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44</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45</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46</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47</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48</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49</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50</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51</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52</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53</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54</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55</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56</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57</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58</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59</a:t>
            </a:fld>
            <a:endParaRPr lang="en-GB"/>
          </a:p>
        </p:txBody>
      </p:sp>
    </p:spTree>
    <p:extLst>
      <p:ext uri="{BB962C8B-B14F-4D97-AF65-F5344CB8AC3E}">
        <p14:creationId xmlns:p14="http://schemas.microsoft.com/office/powerpoint/2010/main" val="16932761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60</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61</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62</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63</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64</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65</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66</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67</a:t>
            </a:fld>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68</a:t>
            </a:fld>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69</a:t>
            </a:fld>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70</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a:t>
            </a:fld>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71</a:t>
            </a:fld>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72</a:t>
            </a:fld>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73</a:t>
            </a:fld>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74</a:t>
            </a:fld>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75</a:t>
            </a:fld>
            <a:endParaRPr lang="en-GB"/>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76</a:t>
            </a:fld>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77</a:t>
            </a:fld>
            <a:endParaRPr lang="en-GB"/>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78</a:t>
            </a:fld>
            <a:endParaRPr lang="en-GB"/>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79</a:t>
            </a:fld>
            <a:endParaRPr lang="en-GB"/>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80</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a:t>
            </a:fld>
            <a:endParaRPr lang="en-GB"/>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81</a:t>
            </a:fld>
            <a:endParaRPr lang="en-GB"/>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82</a:t>
            </a:fld>
            <a:endParaRPr lang="en-GB"/>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83</a:t>
            </a:fld>
            <a:endParaRPr lang="en-GB"/>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84</a:t>
            </a:fld>
            <a:endParaRPr lang="en-GB"/>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85</a:t>
            </a:fld>
            <a:endParaRPr lang="en-GB"/>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86</a:t>
            </a:fld>
            <a:endParaRPr lang="en-GB"/>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87</a:t>
            </a:fld>
            <a:endParaRPr lang="en-GB"/>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88</a:t>
            </a:fld>
            <a:endParaRPr lang="en-GB"/>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89</a:t>
            </a:fld>
            <a:endParaRPr lang="en-GB"/>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90</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a:t>
            </a:fld>
            <a:endParaRPr lang="en-GB"/>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91</a:t>
            </a:fld>
            <a:endParaRPr lang="en-GB"/>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92</a:t>
            </a:fld>
            <a:endParaRPr lang="en-GB"/>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93</a:t>
            </a:fld>
            <a:endParaRPr lang="en-GB"/>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94</a:t>
            </a:fld>
            <a:endParaRPr lang="en-GB"/>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95</a:t>
            </a:fld>
            <a:endParaRPr lang="en-GB"/>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96</a:t>
            </a:fld>
            <a:endParaRPr lang="en-GB"/>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97</a:t>
            </a:fld>
            <a:endParaRPr lang="en-GB"/>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98</a:t>
            </a:fld>
            <a:endParaRPr lang="en-GB"/>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99</a:t>
            </a:fld>
            <a:endParaRPr lang="en-GB"/>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A8FE53-55C0-41F9-8266-CAC9071067F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A8FE53-55C0-41F9-8266-CAC9071067F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A8FE53-55C0-41F9-8266-CAC9071067F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A8FE53-55C0-41F9-8266-CAC9071067F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bg>
      <p:bgPr>
        <a:solidFill>
          <a:srgbClr val="FCFBF9"/>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A8FE53-55C0-41F9-8266-CAC9071067F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A8FE53-55C0-41F9-8266-CAC9071067F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A8FE53-55C0-41F9-8266-CAC9071067F6}" type="slidenum">
              <a:rPr lang="zh-CN" altLang="en-US" smtClean="0"/>
              <a:t>‹#›</a:t>
            </a:fld>
            <a:endParaRPr lang="zh-CN" altLang="en-US"/>
          </a:p>
        </p:txBody>
      </p:sp>
      <p:sp>
        <p:nvSpPr>
          <p:cNvPr id="9" name="矩形 8"/>
          <p:cNvSpPr/>
          <p:nvPr userDrawn="1"/>
        </p:nvSpPr>
        <p:spPr>
          <a:xfrm>
            <a:off x="8733453" y="6414793"/>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A8FE53-55C0-41F9-8266-CAC9071067F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A8FE53-55C0-41F9-8266-CAC9071067F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A8FE53-55C0-41F9-8266-CAC9071067F6}" type="slidenum">
              <a:rPr lang="zh-CN" altLang="en-US" smtClean="0"/>
              <a:t>‹#›</a:t>
            </a:fld>
            <a:endParaRPr lang="zh-CN" altLang="en-US"/>
          </a:p>
        </p:txBody>
      </p:sp>
      <p:sp>
        <p:nvSpPr>
          <p:cNvPr id="1026" name="矩形 6"/>
          <p:cNvSpPr>
            <a:spLocks noChangeArrowheads="1"/>
          </p:cNvSpPr>
          <p:nvPr userDrawn="1"/>
        </p:nvSpPr>
        <p:spPr bwMode="auto">
          <a:xfrm>
            <a:off x="5080" y="-14605"/>
            <a:ext cx="12181205" cy="6887210"/>
          </a:xfrm>
          <a:prstGeom prst="rect">
            <a:avLst/>
          </a:prstGeom>
          <a:blipFill dpi="0" rotWithShape="1">
            <a:blip r:embed="rId2">
              <a:alphaModFix amt="60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eaLnBrk="0" hangingPunct="0">
              <a:defRPr sz="1300">
                <a:solidFill>
                  <a:schemeClr val="tx1"/>
                </a:solidFill>
                <a:latin typeface="Arial" panose="020B0604020202020204" pitchFamily="34" charset="0"/>
                <a:ea typeface="宋体" panose="02010600030101010101" pitchFamily="2" charset="-122"/>
              </a:defRPr>
            </a:lvl1pPr>
            <a:lvl2pPr marL="742950" indent="-285750" eaLnBrk="0" hangingPunct="0">
              <a:defRPr sz="1300">
                <a:solidFill>
                  <a:schemeClr val="tx1"/>
                </a:solidFill>
                <a:latin typeface="Arial" panose="020B0604020202020204" pitchFamily="34" charset="0"/>
                <a:ea typeface="宋体" panose="02010600030101010101" pitchFamily="2" charset="-122"/>
              </a:defRPr>
            </a:lvl2pPr>
            <a:lvl3pPr marL="1143000" indent="-228600" eaLnBrk="0" hangingPunct="0">
              <a:defRPr sz="1300">
                <a:solidFill>
                  <a:schemeClr val="tx1"/>
                </a:solidFill>
                <a:latin typeface="Arial" panose="020B0604020202020204" pitchFamily="34" charset="0"/>
                <a:ea typeface="宋体" panose="02010600030101010101" pitchFamily="2" charset="-122"/>
              </a:defRPr>
            </a:lvl3pPr>
            <a:lvl4pPr marL="1600200" indent="-228600" eaLnBrk="0" hangingPunct="0">
              <a:defRPr sz="1300">
                <a:solidFill>
                  <a:schemeClr val="tx1"/>
                </a:solidFill>
                <a:latin typeface="Arial" panose="020B0604020202020204" pitchFamily="34" charset="0"/>
                <a:ea typeface="宋体" panose="02010600030101010101" pitchFamily="2" charset="-122"/>
              </a:defRPr>
            </a:lvl4pPr>
            <a:lvl5pPr marL="2057400" indent="-228600" eaLnBrk="0" hangingPunct="0">
              <a:defRPr sz="13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3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cxnSp>
        <p:nvCxnSpPr>
          <p:cNvPr id="5" name="直接连接符 4"/>
          <p:cNvCxnSpPr/>
          <p:nvPr userDrawn="1"/>
        </p:nvCxnSpPr>
        <p:spPr>
          <a:xfrm>
            <a:off x="10795" y="798830"/>
            <a:ext cx="12201525" cy="9525"/>
          </a:xfrm>
          <a:prstGeom prst="line">
            <a:avLst/>
          </a:prstGeom>
          <a:ln w="44450" cmpd="sng">
            <a:solidFill>
              <a:srgbClr val="ED7D31"/>
            </a:solidFill>
            <a:prstDash val="solid"/>
          </a:ln>
        </p:spPr>
        <p:style>
          <a:lnRef idx="1">
            <a:schemeClr val="accent1"/>
          </a:lnRef>
          <a:fillRef idx="0">
            <a:schemeClr val="accent1"/>
          </a:fillRef>
          <a:effectRef idx="0">
            <a:schemeClr val="accent1"/>
          </a:effectRef>
          <a:fontRef idx="minor">
            <a:schemeClr val="tx1"/>
          </a:fontRef>
        </p:style>
      </p:cxnSp>
      <p:sp>
        <p:nvSpPr>
          <p:cNvPr id="39939" name="Freeform 5"/>
          <p:cNvSpPr/>
          <p:nvPr userDrawn="1"/>
        </p:nvSpPr>
        <p:spPr>
          <a:xfrm>
            <a:off x="202565" y="71755"/>
            <a:ext cx="4003675" cy="641350"/>
          </a:xfrm>
          <a:custGeom>
            <a:avLst/>
            <a:gdLst>
              <a:gd name="txL" fmla="*/ 0 w 1889"/>
              <a:gd name="txT" fmla="*/ 0 h 638"/>
              <a:gd name="txR" fmla="*/ 1889 w 1889"/>
              <a:gd name="txB" fmla="*/ 638 h 638"/>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0"/>
              </a:cxn>
            </a:cxnLst>
            <a:rect l="txL" t="txT" r="txR" b="txB"/>
            <a:pathLst>
              <a:path w="1889" h="638">
                <a:moveTo>
                  <a:pt x="83" y="0"/>
                </a:moveTo>
                <a:lnTo>
                  <a:pt x="1665" y="0"/>
                </a:lnTo>
                <a:cubicBezTo>
                  <a:pt x="1711" y="0"/>
                  <a:pt x="1749" y="37"/>
                  <a:pt x="1749" y="83"/>
                </a:cubicBezTo>
                <a:lnTo>
                  <a:pt x="1749" y="193"/>
                </a:lnTo>
                <a:lnTo>
                  <a:pt x="1812" y="249"/>
                </a:lnTo>
                <a:lnTo>
                  <a:pt x="1889" y="319"/>
                </a:lnTo>
                <a:lnTo>
                  <a:pt x="1812" y="389"/>
                </a:lnTo>
                <a:lnTo>
                  <a:pt x="1749" y="446"/>
                </a:lnTo>
                <a:lnTo>
                  <a:pt x="1749" y="555"/>
                </a:lnTo>
                <a:cubicBezTo>
                  <a:pt x="1749" y="601"/>
                  <a:pt x="1711" y="638"/>
                  <a:pt x="1665" y="638"/>
                </a:cubicBezTo>
                <a:lnTo>
                  <a:pt x="83" y="638"/>
                </a:lnTo>
                <a:cubicBezTo>
                  <a:pt x="37" y="638"/>
                  <a:pt x="0" y="601"/>
                  <a:pt x="0" y="555"/>
                </a:cubicBezTo>
                <a:lnTo>
                  <a:pt x="0" y="83"/>
                </a:lnTo>
                <a:cubicBezTo>
                  <a:pt x="0" y="37"/>
                  <a:pt x="37" y="0"/>
                  <a:pt x="83" y="0"/>
                </a:cubicBezTo>
                <a:close/>
              </a:path>
            </a:pathLst>
          </a:custGeom>
          <a:solidFill>
            <a:srgbClr val="ED7D31"/>
          </a:solidFill>
          <a:ln w="9525">
            <a:noFill/>
          </a:ln>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4"/>
            <a:ext cx="10363200" cy="1468967"/>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E94DBC1-2A95-4A71-A1D5-28FEDFD9CFB8}"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A8FE53-55C0-41F9-8266-CAC9071067F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4DBC1-2A95-4A71-A1D5-28FEDFD9CFB8}" type="datetimeFigureOut">
              <a:rPr lang="zh-CN" altLang="en-US" smtClean="0"/>
              <a:t>2021/11/1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8FE53-55C0-41F9-8266-CAC9071067F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3.jp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9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3.jp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3.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notesSlide" Target="../notesSlides/notesSlide34.xml"/><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25.xml"/><Relationship Id="rId5" Type="http://schemas.openxmlformats.org/officeDocument/2006/relationships/image" Target="../media/image32.png"/><Relationship Id="rId4"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image" Target="../media/image39.jpe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44.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46.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47.xml"/><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48.xml"/><Relationship Id="rId4" Type="http://schemas.openxmlformats.org/officeDocument/2006/relationships/image" Target="../media/image3.jp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tags" Target="../tags/tag52.x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53.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90" y="0"/>
            <a:ext cx="12192000" cy="6858000"/>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2"/>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1" fmla="*/ 0 w 1518234"/>
              <a:gd name="connsiteY0-2" fmla="*/ 1524635 h 1524635"/>
              <a:gd name="connsiteX1-3" fmla="*/ 762584 w 1518234"/>
              <a:gd name="connsiteY1-4" fmla="*/ 0 h 1524635"/>
              <a:gd name="connsiteX2-5" fmla="*/ 1518234 w 1518234"/>
              <a:gd name="connsiteY2-6" fmla="*/ 1435100 h 1524635"/>
              <a:gd name="connsiteX3-7" fmla="*/ 0 w 1518234"/>
              <a:gd name="connsiteY3-8" fmla="*/ 1524635 h 1524635"/>
            </a:gdLst>
            <a:ahLst/>
            <a:cxnLst>
              <a:cxn ang="0">
                <a:pos x="connsiteX0-1" y="connsiteY0-2"/>
              </a:cxn>
              <a:cxn ang="0">
                <a:pos x="connsiteX1-3" y="connsiteY1-4"/>
              </a:cxn>
              <a:cxn ang="0">
                <a:pos x="connsiteX2-5" y="connsiteY2-6"/>
              </a:cxn>
              <a:cxn ang="0">
                <a:pos x="connsiteX3-7" y="connsiteY3-8"/>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2"/>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1" fmla="*/ 0 w 1518234"/>
              <a:gd name="connsiteY0-2" fmla="*/ 1524635 h 1524635"/>
              <a:gd name="connsiteX1-3" fmla="*/ 762584 w 1518234"/>
              <a:gd name="connsiteY1-4" fmla="*/ 0 h 1524635"/>
              <a:gd name="connsiteX2-5" fmla="*/ 1518234 w 1518234"/>
              <a:gd name="connsiteY2-6" fmla="*/ 1435100 h 1524635"/>
              <a:gd name="connsiteX3-7" fmla="*/ 0 w 1518234"/>
              <a:gd name="connsiteY3-8" fmla="*/ 1524635 h 1524635"/>
            </a:gdLst>
            <a:ahLst/>
            <a:cxnLst>
              <a:cxn ang="0">
                <a:pos x="connsiteX0-1" y="connsiteY0-2"/>
              </a:cxn>
              <a:cxn ang="0">
                <a:pos x="connsiteX1-3" y="connsiteY1-4"/>
              </a:cxn>
              <a:cxn ang="0">
                <a:pos x="connsiteX2-5" y="connsiteY2-6"/>
              </a:cxn>
              <a:cxn ang="0">
                <a:pos x="connsiteX3-7" y="connsiteY3-8"/>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2"/>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1" fmla="*/ 0 w 1518234"/>
              <a:gd name="connsiteY0-2" fmla="*/ 1524635 h 1524635"/>
              <a:gd name="connsiteX1-3" fmla="*/ 762584 w 1518234"/>
              <a:gd name="connsiteY1-4" fmla="*/ 0 h 1524635"/>
              <a:gd name="connsiteX2-5" fmla="*/ 1518234 w 1518234"/>
              <a:gd name="connsiteY2-6" fmla="*/ 1435100 h 1524635"/>
              <a:gd name="connsiteX3-7" fmla="*/ 0 w 1518234"/>
              <a:gd name="connsiteY3-8" fmla="*/ 1524635 h 1524635"/>
            </a:gdLst>
            <a:ahLst/>
            <a:cxnLst>
              <a:cxn ang="0">
                <a:pos x="connsiteX0-1" y="connsiteY0-2"/>
              </a:cxn>
              <a:cxn ang="0">
                <a:pos x="connsiteX1-3" y="connsiteY1-4"/>
              </a:cxn>
              <a:cxn ang="0">
                <a:pos x="connsiteX2-5" y="connsiteY2-6"/>
              </a:cxn>
              <a:cxn ang="0">
                <a:pos x="connsiteX3-7" y="connsiteY3-8"/>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3161483" y="1727200"/>
            <a:ext cx="4959059"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295372" y="2541546"/>
            <a:ext cx="3321831"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索引和视图</a:t>
            </a: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4.1.2  创建普通索引</a:t>
            </a:r>
          </a:p>
        </p:txBody>
      </p:sp>
      <p:sp>
        <p:nvSpPr>
          <p:cNvPr id="4" name="文本框 3"/>
          <p:cNvSpPr txBox="1"/>
          <p:nvPr/>
        </p:nvSpPr>
        <p:spPr>
          <a:xfrm>
            <a:off x="1044575" y="1463040"/>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1.创建表的同时创建索引</a:t>
            </a:r>
          </a:p>
        </p:txBody>
      </p:sp>
      <p:sp>
        <p:nvSpPr>
          <p:cNvPr id="43" name="Oval 42"/>
          <p:cNvSpPr/>
          <p:nvPr/>
        </p:nvSpPr>
        <p:spPr>
          <a:xfrm>
            <a:off x="385445" y="1523365"/>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328930" y="204660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3" name="文本框 2"/>
          <p:cNvSpPr txBox="1"/>
          <p:nvPr/>
        </p:nvSpPr>
        <p:spPr>
          <a:xfrm>
            <a:off x="1640840" y="1957070"/>
            <a:ext cx="4610100" cy="4707890"/>
          </a:xfrm>
          <a:prstGeom prst="rect">
            <a:avLst/>
          </a:prstGeom>
          <a:noFill/>
        </p:spPr>
        <p:txBody>
          <a:bodyPr wrap="square" rtlCol="0">
            <a:spAutoFit/>
          </a:bodyPr>
          <a:lstStyle/>
          <a:p>
            <a:pPr indent="457200" fontAlgn="auto">
              <a:lnSpc>
                <a:spcPct val="150000"/>
              </a:lnSpc>
            </a:pPr>
            <a:r>
              <a:rPr lang="en-US" altLang="zh-CN" sz="2000">
                <a:latin typeface="微软雅黑" panose="020B0503020204020204" pitchFamily="34" charset="-122"/>
                <a:ea typeface="微软雅黑" panose="020B0503020204020204" pitchFamily="34" charset="-122"/>
              </a:rPr>
              <a:t>创建学生党员活动记录表tb_student_item，表内应包含学生党员的id和参与的活动项目id，因为这两个字段会被经常用作查询条件，因此可以在创建该表的同时为这两个字段加上普通索引，可以通过查询命令和新建表菜单两种方式来创建。</a:t>
            </a:r>
          </a:p>
          <a:p>
            <a:pPr indent="457200" fontAlgn="auto">
              <a:lnSpc>
                <a:spcPct val="150000"/>
              </a:lnSpc>
            </a:pPr>
            <a:r>
              <a:rPr lang="en-US" altLang="zh-CN" sz="2000">
                <a:latin typeface="微软雅黑" panose="020B0503020204020204" pitchFamily="34" charset="-122"/>
                <a:ea typeface="微软雅黑" panose="020B0503020204020204" pitchFamily="34" charset="-122"/>
              </a:rPr>
              <a:t>在Navicat窗口中依次单击“查询”→“新建查询”按钮，在查询编辑器窗口中输入如下命令。</a:t>
            </a:r>
          </a:p>
        </p:txBody>
      </p:sp>
      <p:sp>
        <p:nvSpPr>
          <p:cNvPr id="16" name="矩形 15"/>
          <p:cNvSpPr/>
          <p:nvPr/>
        </p:nvSpPr>
        <p:spPr>
          <a:xfrm>
            <a:off x="2125980" y="9713595"/>
            <a:ext cx="8048625" cy="2861310"/>
          </a:xfrm>
          <a:prstGeom prst="rect">
            <a:avLst/>
          </a:prstGeom>
          <a:solidFill>
            <a:schemeClr val="bg2">
              <a:lumMod val="50000"/>
            </a:schemeClr>
          </a:solidFill>
        </p:spPr>
        <p:txBody>
          <a:bodyPr wrap="square">
            <a:spAutoFit/>
            <a:scene3d>
              <a:camera prst="orthographicFront"/>
              <a:lightRig rig="threePt" dir="t"/>
            </a:scene3d>
            <a:sp3d contourW="12700"/>
          </a:bodyPr>
          <a:lstStyle/>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create table table_name （</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属性名数据类型,</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属性名数据类型,</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index|key ［索引名］ (属性名 l ［长度］ ［asc|desc］)</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 name="矩形 9"/>
          <p:cNvSpPr/>
          <p:nvPr/>
        </p:nvSpPr>
        <p:spPr>
          <a:xfrm>
            <a:off x="6584950" y="2395220"/>
            <a:ext cx="5365115" cy="3322955"/>
          </a:xfrm>
          <a:prstGeom prst="rect">
            <a:avLst/>
          </a:prstGeom>
          <a:solidFill>
            <a:schemeClr val="bg2">
              <a:lumMod val="50000"/>
            </a:schemeClr>
          </a:solidFill>
        </p:spPr>
        <p:txBody>
          <a:bodyPr wrap="square">
            <a:spAutoFit/>
            <a:scene3d>
              <a:camera prst="orthographicFront"/>
              <a:lightRig rig="threePt" dir="t"/>
            </a:scene3d>
            <a:sp3d contourW="12700"/>
          </a:bodyPr>
          <a:lstStyle/>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create table tb_student_item</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id int primary key auto_increment,</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studentId int,</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itemId int,</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index index_studentId (studentId),</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16" name="文本框 15"/>
          <p:cNvSpPr txBox="1"/>
          <p:nvPr/>
        </p:nvSpPr>
        <p:spPr>
          <a:xfrm>
            <a:off x="264160" y="1461770"/>
            <a:ext cx="2540000" cy="460375"/>
          </a:xfrm>
          <a:prstGeom prst="rect">
            <a:avLst/>
          </a:prstGeom>
          <a:noFill/>
        </p:spPr>
        <p:txBody>
          <a:bodyPr wrap="square" rtlCol="0" anchor="t">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查询统计相关</a:t>
            </a:r>
          </a:p>
        </p:txBody>
      </p:sp>
      <p:sp>
        <p:nvSpPr>
          <p:cNvPr id="11" name="文本框 10"/>
          <p:cNvSpPr txBox="1"/>
          <p:nvPr/>
        </p:nvSpPr>
        <p:spPr>
          <a:xfrm>
            <a:off x="6503035" y="922655"/>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表4-6    操作员</a:t>
            </a:r>
          </a:p>
        </p:txBody>
      </p:sp>
      <p:sp>
        <p:nvSpPr>
          <p:cNvPr id="5" name="文本框 4"/>
          <p:cNvSpPr txBox="1"/>
          <p:nvPr/>
        </p:nvSpPr>
        <p:spPr>
          <a:xfrm>
            <a:off x="6294755" y="2324735"/>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表4-7     药品类别</a:t>
            </a:r>
          </a:p>
        </p:txBody>
      </p:sp>
      <p:pic>
        <p:nvPicPr>
          <p:cNvPr id="4" name="图片 3"/>
          <p:cNvPicPr>
            <a:picLocks noChangeAspect="1"/>
          </p:cNvPicPr>
          <p:nvPr/>
        </p:nvPicPr>
        <p:blipFill>
          <a:blip r:embed="rId3"/>
          <a:stretch>
            <a:fillRect/>
          </a:stretch>
        </p:blipFill>
        <p:spPr>
          <a:xfrm>
            <a:off x="3697605" y="1290955"/>
            <a:ext cx="7589520" cy="1005840"/>
          </a:xfrm>
          <a:prstGeom prst="rect">
            <a:avLst/>
          </a:prstGeom>
        </p:spPr>
      </p:pic>
      <p:pic>
        <p:nvPicPr>
          <p:cNvPr id="7" name="图片 6"/>
          <p:cNvPicPr>
            <a:picLocks noChangeAspect="1"/>
          </p:cNvPicPr>
          <p:nvPr/>
        </p:nvPicPr>
        <p:blipFill>
          <a:blip r:embed="rId4"/>
          <a:stretch>
            <a:fillRect/>
          </a:stretch>
        </p:blipFill>
        <p:spPr>
          <a:xfrm>
            <a:off x="3625850" y="2693035"/>
            <a:ext cx="7574280" cy="1013460"/>
          </a:xfrm>
          <a:prstGeom prst="rect">
            <a:avLst/>
          </a:prstGeom>
        </p:spPr>
      </p:pic>
      <p:sp>
        <p:nvSpPr>
          <p:cNvPr id="8" name="文本框 7"/>
          <p:cNvSpPr txBox="1"/>
          <p:nvPr/>
        </p:nvSpPr>
        <p:spPr>
          <a:xfrm>
            <a:off x="6294755" y="3706495"/>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表4-8    药品单位表</a:t>
            </a:r>
          </a:p>
        </p:txBody>
      </p:sp>
      <p:pic>
        <p:nvPicPr>
          <p:cNvPr id="9" name="图片 8"/>
          <p:cNvPicPr>
            <a:picLocks noChangeAspect="1"/>
          </p:cNvPicPr>
          <p:nvPr/>
        </p:nvPicPr>
        <p:blipFill>
          <a:blip r:embed="rId5"/>
          <a:stretch>
            <a:fillRect/>
          </a:stretch>
        </p:blipFill>
        <p:spPr>
          <a:xfrm>
            <a:off x="3697605" y="4074795"/>
            <a:ext cx="7574280" cy="1043940"/>
          </a:xfrm>
          <a:prstGeom prst="rect">
            <a:avLst/>
          </a:prstGeom>
        </p:spPr>
      </p:pic>
      <p:sp>
        <p:nvSpPr>
          <p:cNvPr id="10" name="文本框 9"/>
          <p:cNvSpPr txBox="1"/>
          <p:nvPr/>
        </p:nvSpPr>
        <p:spPr>
          <a:xfrm>
            <a:off x="3697605" y="5278755"/>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表4-9    药品剂型表</a:t>
            </a:r>
          </a:p>
        </p:txBody>
      </p:sp>
      <p:pic>
        <p:nvPicPr>
          <p:cNvPr id="13" name="图片 12"/>
          <p:cNvPicPr>
            <a:picLocks noChangeAspect="1"/>
          </p:cNvPicPr>
          <p:nvPr/>
        </p:nvPicPr>
        <p:blipFill>
          <a:blip r:embed="rId6"/>
          <a:stretch>
            <a:fillRect/>
          </a:stretch>
        </p:blipFill>
        <p:spPr>
          <a:xfrm>
            <a:off x="1577340" y="5647055"/>
            <a:ext cx="7581900"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16" name="文本框 15"/>
          <p:cNvSpPr txBox="1"/>
          <p:nvPr/>
        </p:nvSpPr>
        <p:spPr>
          <a:xfrm>
            <a:off x="264160" y="1461770"/>
            <a:ext cx="2540000" cy="460375"/>
          </a:xfrm>
          <a:prstGeom prst="rect">
            <a:avLst/>
          </a:prstGeom>
          <a:noFill/>
        </p:spPr>
        <p:txBody>
          <a:bodyPr wrap="square" rtlCol="0" anchor="t">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查询统计相关</a:t>
            </a:r>
          </a:p>
        </p:txBody>
      </p:sp>
      <p:sp>
        <p:nvSpPr>
          <p:cNvPr id="11" name="文本框 10"/>
          <p:cNvSpPr txBox="1"/>
          <p:nvPr/>
        </p:nvSpPr>
        <p:spPr>
          <a:xfrm>
            <a:off x="6503035" y="922655"/>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表4-10    药品库存表</a:t>
            </a:r>
          </a:p>
        </p:txBody>
      </p:sp>
      <p:pic>
        <p:nvPicPr>
          <p:cNvPr id="3" name="图片 2"/>
          <p:cNvPicPr>
            <a:picLocks noChangeAspect="1"/>
          </p:cNvPicPr>
          <p:nvPr/>
        </p:nvPicPr>
        <p:blipFill>
          <a:blip r:embed="rId3"/>
          <a:stretch>
            <a:fillRect/>
          </a:stretch>
        </p:blipFill>
        <p:spPr>
          <a:xfrm>
            <a:off x="3812540" y="1290955"/>
            <a:ext cx="7620000" cy="1630680"/>
          </a:xfrm>
          <a:prstGeom prst="rect">
            <a:avLst/>
          </a:prstGeom>
        </p:spPr>
      </p:pic>
      <p:sp>
        <p:nvSpPr>
          <p:cNvPr id="6" name="文本框 5"/>
          <p:cNvSpPr txBox="1"/>
          <p:nvPr/>
        </p:nvSpPr>
        <p:spPr>
          <a:xfrm>
            <a:off x="2967990" y="3244850"/>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表4-11   药品入库记录表</a:t>
            </a:r>
          </a:p>
        </p:txBody>
      </p:sp>
      <p:pic>
        <p:nvPicPr>
          <p:cNvPr id="12" name="图片 11"/>
          <p:cNvPicPr>
            <a:picLocks noChangeAspect="1"/>
          </p:cNvPicPr>
          <p:nvPr/>
        </p:nvPicPr>
        <p:blipFill>
          <a:blip r:embed="rId4"/>
          <a:stretch>
            <a:fillRect/>
          </a:stretch>
        </p:blipFill>
        <p:spPr>
          <a:xfrm>
            <a:off x="1285240" y="3757295"/>
            <a:ext cx="7597140" cy="1638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16" name="文本框 15"/>
          <p:cNvSpPr txBox="1"/>
          <p:nvPr/>
        </p:nvSpPr>
        <p:spPr>
          <a:xfrm>
            <a:off x="264160" y="1461770"/>
            <a:ext cx="2540000" cy="460375"/>
          </a:xfrm>
          <a:prstGeom prst="rect">
            <a:avLst/>
          </a:prstGeom>
          <a:noFill/>
        </p:spPr>
        <p:txBody>
          <a:bodyPr wrap="square" rtlCol="0" anchor="t">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查询统计相关</a:t>
            </a:r>
          </a:p>
        </p:txBody>
      </p:sp>
      <p:sp>
        <p:nvSpPr>
          <p:cNvPr id="11" name="文本框 10"/>
          <p:cNvSpPr txBox="1"/>
          <p:nvPr/>
        </p:nvSpPr>
        <p:spPr>
          <a:xfrm>
            <a:off x="6503035" y="922655"/>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表4-12    就诊记录表</a:t>
            </a:r>
          </a:p>
        </p:txBody>
      </p:sp>
      <p:sp>
        <p:nvSpPr>
          <p:cNvPr id="6" name="文本框 5"/>
          <p:cNvSpPr txBox="1"/>
          <p:nvPr/>
        </p:nvSpPr>
        <p:spPr>
          <a:xfrm>
            <a:off x="2352675" y="3484245"/>
            <a:ext cx="717423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表4-13   处方药品表（某个处方需要用何种药品，一对多关系）</a:t>
            </a:r>
          </a:p>
        </p:txBody>
      </p:sp>
      <p:pic>
        <p:nvPicPr>
          <p:cNvPr id="4" name="图片 3"/>
          <p:cNvPicPr>
            <a:picLocks noChangeAspect="1"/>
          </p:cNvPicPr>
          <p:nvPr/>
        </p:nvPicPr>
        <p:blipFill>
          <a:blip r:embed="rId3"/>
          <a:stretch>
            <a:fillRect/>
          </a:stretch>
        </p:blipFill>
        <p:spPr>
          <a:xfrm>
            <a:off x="3863340" y="1290955"/>
            <a:ext cx="7559040" cy="2072640"/>
          </a:xfrm>
          <a:prstGeom prst="rect">
            <a:avLst/>
          </a:prstGeom>
        </p:spPr>
      </p:pic>
      <p:pic>
        <p:nvPicPr>
          <p:cNvPr id="5" name="图片 4"/>
          <p:cNvPicPr>
            <a:picLocks noChangeAspect="1"/>
          </p:cNvPicPr>
          <p:nvPr/>
        </p:nvPicPr>
        <p:blipFill>
          <a:blip r:embed="rId4"/>
          <a:stretch>
            <a:fillRect/>
          </a:stretch>
        </p:blipFill>
        <p:spPr>
          <a:xfrm>
            <a:off x="1785620" y="3914140"/>
            <a:ext cx="75819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16" name="文本框 15"/>
          <p:cNvSpPr txBox="1"/>
          <p:nvPr/>
        </p:nvSpPr>
        <p:spPr>
          <a:xfrm>
            <a:off x="264160" y="1461770"/>
            <a:ext cx="2540000" cy="460375"/>
          </a:xfrm>
          <a:prstGeom prst="rect">
            <a:avLst/>
          </a:prstGeom>
          <a:noFill/>
        </p:spPr>
        <p:txBody>
          <a:bodyPr wrap="square" rtlCol="0" anchor="t">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查询统计相关</a:t>
            </a:r>
          </a:p>
        </p:txBody>
      </p:sp>
      <p:sp>
        <p:nvSpPr>
          <p:cNvPr id="11" name="文本框 10"/>
          <p:cNvSpPr txBox="1"/>
          <p:nvPr/>
        </p:nvSpPr>
        <p:spPr>
          <a:xfrm>
            <a:off x="4760595" y="922655"/>
            <a:ext cx="703135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表4-14    处方检查表（某个处方需要用何种常规检查，一对多关系）</a:t>
            </a:r>
          </a:p>
        </p:txBody>
      </p:sp>
      <p:sp>
        <p:nvSpPr>
          <p:cNvPr id="6" name="文本框 5"/>
          <p:cNvSpPr txBox="1"/>
          <p:nvPr/>
        </p:nvSpPr>
        <p:spPr>
          <a:xfrm>
            <a:off x="2352675" y="3484245"/>
            <a:ext cx="717423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表4-15   处方治疗表（某个处方需要用何种治疗，一对多关系）</a:t>
            </a:r>
          </a:p>
        </p:txBody>
      </p:sp>
      <p:pic>
        <p:nvPicPr>
          <p:cNvPr id="3" name="图片 2"/>
          <p:cNvPicPr>
            <a:picLocks noChangeAspect="1"/>
          </p:cNvPicPr>
          <p:nvPr/>
        </p:nvPicPr>
        <p:blipFill>
          <a:blip r:embed="rId3"/>
          <a:stretch>
            <a:fillRect/>
          </a:stretch>
        </p:blipFill>
        <p:spPr>
          <a:xfrm>
            <a:off x="4345305" y="1290955"/>
            <a:ext cx="7551420" cy="1607820"/>
          </a:xfrm>
          <a:prstGeom prst="rect">
            <a:avLst/>
          </a:prstGeom>
        </p:spPr>
      </p:pic>
      <p:pic>
        <p:nvPicPr>
          <p:cNvPr id="7" name="图片 6"/>
          <p:cNvPicPr>
            <a:picLocks noChangeAspect="1"/>
          </p:cNvPicPr>
          <p:nvPr/>
        </p:nvPicPr>
        <p:blipFill>
          <a:blip r:embed="rId4"/>
          <a:stretch>
            <a:fillRect/>
          </a:stretch>
        </p:blipFill>
        <p:spPr>
          <a:xfrm>
            <a:off x="1884045" y="3971290"/>
            <a:ext cx="7642860" cy="1668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16" name="文本框 15"/>
          <p:cNvSpPr txBox="1"/>
          <p:nvPr/>
        </p:nvSpPr>
        <p:spPr>
          <a:xfrm>
            <a:off x="264160" y="1461770"/>
            <a:ext cx="2540000" cy="460375"/>
          </a:xfrm>
          <a:prstGeom prst="rect">
            <a:avLst/>
          </a:prstGeom>
          <a:noFill/>
        </p:spPr>
        <p:txBody>
          <a:bodyPr wrap="square" rtlCol="0" anchor="t">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查询统计相关</a:t>
            </a:r>
          </a:p>
        </p:txBody>
      </p:sp>
      <p:sp>
        <p:nvSpPr>
          <p:cNvPr id="4" name="文本框 3"/>
          <p:cNvSpPr txBox="1"/>
          <p:nvPr/>
        </p:nvSpPr>
        <p:spPr>
          <a:xfrm>
            <a:off x="709930" y="1983105"/>
            <a:ext cx="1142238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新建数据库medical_system，并在数据库中根据上述表格新建15个数据表，如图4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53所示。</a:t>
            </a:r>
          </a:p>
        </p:txBody>
      </p:sp>
      <p:pic>
        <p:nvPicPr>
          <p:cNvPr id="5" name="图片 4"/>
          <p:cNvPicPr>
            <a:picLocks noChangeAspect="1"/>
          </p:cNvPicPr>
          <p:nvPr/>
        </p:nvPicPr>
        <p:blipFill>
          <a:blip r:embed="rId3"/>
          <a:stretch>
            <a:fillRect/>
          </a:stretch>
        </p:blipFill>
        <p:spPr>
          <a:xfrm>
            <a:off x="3058795" y="2536190"/>
            <a:ext cx="5554980" cy="3558540"/>
          </a:xfrm>
          <a:prstGeom prst="rect">
            <a:avLst/>
          </a:prstGeom>
        </p:spPr>
      </p:pic>
      <p:sp>
        <p:nvSpPr>
          <p:cNvPr id="8" name="文本框 7"/>
          <p:cNvSpPr txBox="1"/>
          <p:nvPr/>
        </p:nvSpPr>
        <p:spPr>
          <a:xfrm>
            <a:off x="3753485" y="6158230"/>
            <a:ext cx="48602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图4-53    药品库存及处方系统数据表列表</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4.4.2  索引及视图设计</a:t>
            </a:r>
          </a:p>
        </p:txBody>
      </p:sp>
      <p:sp>
        <p:nvSpPr>
          <p:cNvPr id="4" name="文本框 3"/>
          <p:cNvSpPr txBox="1"/>
          <p:nvPr/>
        </p:nvSpPr>
        <p:spPr>
          <a:xfrm>
            <a:off x="384810" y="1383030"/>
            <a:ext cx="1142238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索引创建后如图4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54～图4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57所示。</a:t>
            </a:r>
          </a:p>
        </p:txBody>
      </p:sp>
      <p:sp>
        <p:nvSpPr>
          <p:cNvPr id="8" name="文本框 7"/>
          <p:cNvSpPr txBox="1"/>
          <p:nvPr/>
        </p:nvSpPr>
        <p:spPr>
          <a:xfrm>
            <a:off x="581025" y="6108065"/>
            <a:ext cx="48602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图4-54    index_med_storage索引</a:t>
            </a:r>
          </a:p>
        </p:txBody>
      </p:sp>
      <p:pic>
        <p:nvPicPr>
          <p:cNvPr id="3" name="图片 2"/>
          <p:cNvPicPr>
            <a:picLocks noChangeAspect="1"/>
          </p:cNvPicPr>
          <p:nvPr/>
        </p:nvPicPr>
        <p:blipFill>
          <a:blip r:embed="rId3"/>
          <a:stretch>
            <a:fillRect/>
          </a:stretch>
        </p:blipFill>
        <p:spPr>
          <a:xfrm>
            <a:off x="494665" y="1936115"/>
            <a:ext cx="5356860" cy="4107180"/>
          </a:xfrm>
          <a:prstGeom prst="rect">
            <a:avLst/>
          </a:prstGeom>
        </p:spPr>
      </p:pic>
      <p:pic>
        <p:nvPicPr>
          <p:cNvPr id="6" name="图片 5"/>
          <p:cNvPicPr>
            <a:picLocks noChangeAspect="1"/>
          </p:cNvPicPr>
          <p:nvPr/>
        </p:nvPicPr>
        <p:blipFill>
          <a:blip r:embed="rId4"/>
          <a:stretch>
            <a:fillRect/>
          </a:stretch>
        </p:blipFill>
        <p:spPr>
          <a:xfrm>
            <a:off x="6693535" y="2103120"/>
            <a:ext cx="4732020" cy="2651760"/>
          </a:xfrm>
          <a:prstGeom prst="rect">
            <a:avLst/>
          </a:prstGeom>
        </p:spPr>
      </p:pic>
      <p:sp>
        <p:nvSpPr>
          <p:cNvPr id="7" name="文本框 6"/>
          <p:cNvSpPr txBox="1"/>
          <p:nvPr/>
        </p:nvSpPr>
        <p:spPr>
          <a:xfrm>
            <a:off x="7297420" y="4828540"/>
            <a:ext cx="352425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图4-55    index_med_price索引</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4.4.2  索引及视图设计</a:t>
            </a:r>
          </a:p>
        </p:txBody>
      </p:sp>
      <p:sp>
        <p:nvSpPr>
          <p:cNvPr id="4" name="文本框 3"/>
          <p:cNvSpPr txBox="1"/>
          <p:nvPr/>
        </p:nvSpPr>
        <p:spPr>
          <a:xfrm>
            <a:off x="384810" y="1383030"/>
            <a:ext cx="1142238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索引创建后如图4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54～图4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57所示。</a:t>
            </a:r>
          </a:p>
        </p:txBody>
      </p:sp>
      <p:sp>
        <p:nvSpPr>
          <p:cNvPr id="8" name="文本框 7"/>
          <p:cNvSpPr txBox="1"/>
          <p:nvPr/>
        </p:nvSpPr>
        <p:spPr>
          <a:xfrm>
            <a:off x="511175" y="5196840"/>
            <a:ext cx="48602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图4-56   index_exam_price索引</a:t>
            </a:r>
          </a:p>
        </p:txBody>
      </p:sp>
      <p:sp>
        <p:nvSpPr>
          <p:cNvPr id="7" name="文本框 6"/>
          <p:cNvSpPr txBox="1"/>
          <p:nvPr/>
        </p:nvSpPr>
        <p:spPr>
          <a:xfrm>
            <a:off x="7297420" y="4828540"/>
            <a:ext cx="352425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图4-57   index_treat_price索引</a:t>
            </a:r>
          </a:p>
        </p:txBody>
      </p:sp>
      <p:pic>
        <p:nvPicPr>
          <p:cNvPr id="5" name="图片 4"/>
          <p:cNvPicPr>
            <a:picLocks noChangeAspect="1"/>
          </p:cNvPicPr>
          <p:nvPr/>
        </p:nvPicPr>
        <p:blipFill>
          <a:blip r:embed="rId3"/>
          <a:stretch>
            <a:fillRect/>
          </a:stretch>
        </p:blipFill>
        <p:spPr>
          <a:xfrm>
            <a:off x="264160" y="2255520"/>
            <a:ext cx="4991100" cy="2941320"/>
          </a:xfrm>
          <a:prstGeom prst="rect">
            <a:avLst/>
          </a:prstGeom>
        </p:spPr>
      </p:pic>
      <p:pic>
        <p:nvPicPr>
          <p:cNvPr id="9" name="图片 8"/>
          <p:cNvPicPr>
            <a:picLocks noChangeAspect="1"/>
          </p:cNvPicPr>
          <p:nvPr/>
        </p:nvPicPr>
        <p:blipFill>
          <a:blip r:embed="rId4"/>
          <a:stretch>
            <a:fillRect/>
          </a:stretch>
        </p:blipFill>
        <p:spPr>
          <a:xfrm>
            <a:off x="6266180" y="1936115"/>
            <a:ext cx="5006340" cy="2849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4.4.2  索引及视图设计</a:t>
            </a:r>
          </a:p>
        </p:txBody>
      </p:sp>
      <p:sp>
        <p:nvSpPr>
          <p:cNvPr id="4" name="文本框 3"/>
          <p:cNvSpPr txBox="1"/>
          <p:nvPr/>
        </p:nvSpPr>
        <p:spPr>
          <a:xfrm>
            <a:off x="384810" y="1383030"/>
            <a:ext cx="1142238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在新建视图窗口“定义”选项卡中输入如下命令。</a:t>
            </a:r>
          </a:p>
        </p:txBody>
      </p:sp>
      <p:sp>
        <p:nvSpPr>
          <p:cNvPr id="3" name="文本框 2"/>
          <p:cNvSpPr txBox="1"/>
          <p:nvPr/>
        </p:nvSpPr>
        <p:spPr>
          <a:xfrm>
            <a:off x="648335" y="2185035"/>
            <a:ext cx="10728960" cy="147637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select tb_medicine.name,tb_med_storage.storage,tb_med_storage.validate_date</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from tb_medicine,tb_med_storage</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where tb_medicine.code = tb_med_storage.med_code</a:t>
            </a:r>
          </a:p>
        </p:txBody>
      </p:sp>
      <p:pic>
        <p:nvPicPr>
          <p:cNvPr id="57357" name="Picture 5" descr="244"/>
          <p:cNvPicPr>
            <a:picLocks noChangeAspect="1"/>
          </p:cNvPicPr>
          <p:nvPr/>
        </p:nvPicPr>
        <p:blipFill>
          <a:blip r:embed="rId3"/>
          <a:stretch>
            <a:fillRect/>
          </a:stretch>
        </p:blipFill>
        <p:spPr>
          <a:xfrm>
            <a:off x="40323" y="3811199"/>
            <a:ext cx="2971944" cy="2625161"/>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4.4.2  索引及视图设计</a:t>
            </a:r>
          </a:p>
        </p:txBody>
      </p:sp>
      <p:sp>
        <p:nvSpPr>
          <p:cNvPr id="4" name="文本框 3"/>
          <p:cNvSpPr txBox="1"/>
          <p:nvPr/>
        </p:nvSpPr>
        <p:spPr>
          <a:xfrm>
            <a:off x="384810" y="1383030"/>
            <a:ext cx="1142238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该视图创建后如图4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58所示。</a:t>
            </a:r>
          </a:p>
        </p:txBody>
      </p:sp>
      <p:pic>
        <p:nvPicPr>
          <p:cNvPr id="5" name="图片 4"/>
          <p:cNvPicPr>
            <a:picLocks noChangeAspect="1"/>
          </p:cNvPicPr>
          <p:nvPr/>
        </p:nvPicPr>
        <p:blipFill>
          <a:blip r:embed="rId3"/>
          <a:stretch>
            <a:fillRect/>
          </a:stretch>
        </p:blipFill>
        <p:spPr>
          <a:xfrm>
            <a:off x="3261360" y="1936115"/>
            <a:ext cx="5669280" cy="4389120"/>
          </a:xfrm>
          <a:prstGeom prst="rect">
            <a:avLst/>
          </a:prstGeom>
        </p:spPr>
      </p:pic>
      <p:sp>
        <p:nvSpPr>
          <p:cNvPr id="8" name="文本框 7"/>
          <p:cNvSpPr txBox="1"/>
          <p:nvPr/>
        </p:nvSpPr>
        <p:spPr>
          <a:xfrm>
            <a:off x="3773805" y="6325235"/>
            <a:ext cx="48602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图4-58   view_med_storage视图</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4.4.2  索引及视图设计</a:t>
            </a:r>
          </a:p>
        </p:txBody>
      </p:sp>
      <p:sp>
        <p:nvSpPr>
          <p:cNvPr id="4" name="文本框 3"/>
          <p:cNvSpPr txBox="1"/>
          <p:nvPr/>
        </p:nvSpPr>
        <p:spPr>
          <a:xfrm>
            <a:off x="384810" y="1383030"/>
            <a:ext cx="11422380" cy="147637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另外，患者的就诊记录被保存在数据表tb_treat_record内，但是，为了保持数据的唯一性，该表内的属性为患者编号、疾病编号和处方编号，为了让查询操作更加方便，可以在数据库设计阶段就创建视图，在新建视图窗口“定义”选项卡中输入如下命令。</a:t>
            </a:r>
          </a:p>
        </p:txBody>
      </p:sp>
      <p:sp>
        <p:nvSpPr>
          <p:cNvPr id="3" name="文本框 2"/>
          <p:cNvSpPr txBox="1"/>
          <p:nvPr/>
        </p:nvSpPr>
        <p:spPr>
          <a:xfrm>
            <a:off x="1078230" y="3059430"/>
            <a:ext cx="10728960" cy="3692525"/>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select</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tb_patient.  'name'   AS patient_name,tb_disease.  'name'   AS dis_name,</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tb_recipe.  'name'   AS rec_name,tb_treat_record.price,tb_treat_record.doc_date</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from</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tb_patient ,tb_disease ,tb_recipe ,tb_treat_record</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where</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tb_patient.  'code'   = tb_treat_record.patient_code AND</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tb_disease. ' code'   = tb_treat_record.disease_code AND</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tb_recipe.  'code' = tb_treat_record.recipe_code</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4.1.2  创建普通索引</a:t>
            </a:r>
          </a:p>
        </p:txBody>
      </p:sp>
      <p:sp>
        <p:nvSpPr>
          <p:cNvPr id="4" name="文本框 3"/>
          <p:cNvSpPr txBox="1"/>
          <p:nvPr/>
        </p:nvSpPr>
        <p:spPr>
          <a:xfrm>
            <a:off x="1044575" y="1463040"/>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1.创建表的同时创建索引</a:t>
            </a:r>
          </a:p>
        </p:txBody>
      </p:sp>
      <p:sp>
        <p:nvSpPr>
          <p:cNvPr id="43" name="Oval 42"/>
          <p:cNvSpPr/>
          <p:nvPr/>
        </p:nvSpPr>
        <p:spPr>
          <a:xfrm>
            <a:off x="385445" y="1523365"/>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328930" y="204660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3" name="文本框 2"/>
          <p:cNvSpPr txBox="1"/>
          <p:nvPr/>
        </p:nvSpPr>
        <p:spPr>
          <a:xfrm>
            <a:off x="1640840" y="1957070"/>
            <a:ext cx="5306060" cy="3731278"/>
          </a:xfrm>
          <a:prstGeom prst="rect">
            <a:avLst/>
          </a:prstGeom>
          <a:noFill/>
        </p:spPr>
        <p:txBody>
          <a:bodyPr wrap="square" rtlCol="0">
            <a:spAutoFit/>
          </a:bodyPr>
          <a:lstStyle/>
          <a:p>
            <a:pPr indent="457200" fontAlgn="auto">
              <a:lnSpc>
                <a:spcPct val="150000"/>
              </a:lnSpc>
            </a:pPr>
            <a:r>
              <a:rPr lang="en-US" altLang="zh-CN" sz="2000" dirty="0">
                <a:latin typeface="微软雅黑" panose="020B0503020204020204" pitchFamily="34" charset="-122"/>
                <a:ea typeface="微软雅黑" panose="020B0503020204020204" pitchFamily="34" charset="-122"/>
              </a:rPr>
              <a:t>也可以直接在Navicat表列表窗口中右击并选择“新建表”命令，在弹出的表设计窗口中输入字段名称和类型，然后在“索引”选项卡中输入新建索引的名字，选择其对应的字段，设置索引类型为Normal（普通索引），索引方式为BTREE，然后保存表即可，如图4-11所示。可以使用show语句或者查看表设计两种方式来查看索引是否创建成功。</a:t>
            </a:r>
          </a:p>
        </p:txBody>
      </p:sp>
      <p:pic>
        <p:nvPicPr>
          <p:cNvPr id="5" name="图片 4"/>
          <p:cNvPicPr>
            <a:picLocks noChangeAspect="1"/>
          </p:cNvPicPr>
          <p:nvPr/>
        </p:nvPicPr>
        <p:blipFill>
          <a:blip r:embed="rId4"/>
          <a:stretch>
            <a:fillRect/>
          </a:stretch>
        </p:blipFill>
        <p:spPr>
          <a:xfrm>
            <a:off x="7059930" y="1523365"/>
            <a:ext cx="4457700" cy="3916680"/>
          </a:xfrm>
          <a:prstGeom prst="rect">
            <a:avLst/>
          </a:prstGeom>
        </p:spPr>
      </p:pic>
      <p:sp>
        <p:nvSpPr>
          <p:cNvPr id="9" name="文本框 8"/>
          <p:cNvSpPr txBox="1"/>
          <p:nvPr/>
        </p:nvSpPr>
        <p:spPr>
          <a:xfrm>
            <a:off x="8081010" y="5503545"/>
            <a:ext cx="28016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图4-11  创建普通索引</a:t>
            </a:r>
          </a:p>
        </p:txBody>
      </p:sp>
      <p:sp>
        <p:nvSpPr>
          <p:cNvPr id="11" name="文本框 10">
            <a:extLst>
              <a:ext uri="{FF2B5EF4-FFF2-40B4-BE49-F238E27FC236}">
                <a16:creationId xmlns:a16="http://schemas.microsoft.com/office/drawing/2014/main" id="{3ED75B82-DEEA-4350-950B-4646A52C34A3}"/>
              </a:ext>
            </a:extLst>
          </p:cNvPr>
          <p:cNvSpPr txBox="1"/>
          <p:nvPr/>
        </p:nvSpPr>
        <p:spPr>
          <a:xfrm>
            <a:off x="2526401" y="5808376"/>
            <a:ext cx="8065135" cy="961289"/>
          </a:xfrm>
          <a:prstGeom prst="rect">
            <a:avLst/>
          </a:prstGeom>
          <a:noFill/>
          <a:ln w="28575" cmpd="sng">
            <a:solidFill>
              <a:srgbClr val="FFC000"/>
            </a:solidFill>
            <a:prstDash val="solid"/>
          </a:ln>
        </p:spPr>
        <p:txBody>
          <a:bodyPr wrap="square" rtlCol="0">
            <a:spAutoFit/>
          </a:bodyPr>
          <a:lstStyle/>
          <a:p>
            <a:pPr indent="457200" fontAlgn="auto">
              <a:lnSpc>
                <a:spcPct val="150000"/>
              </a:lnSpc>
            </a:pPr>
            <a:r>
              <a:rPr lang="en-US" altLang="zh-CN" sz="2000" dirty="0">
                <a:solidFill>
                  <a:srgbClr val="FF0000"/>
                </a:solidFill>
                <a:latin typeface="微软雅黑" panose="020B0503020204020204" pitchFamily="34" charset="-122"/>
                <a:ea typeface="微软雅黑" panose="020B0503020204020204" pitchFamily="34" charset="-122"/>
              </a:rPr>
              <a:t>BTREE</a:t>
            </a:r>
            <a:r>
              <a:rPr lang="zh-CN" altLang="en-US" sz="2000" dirty="0">
                <a:solidFill>
                  <a:srgbClr val="FF0000"/>
                </a:solidFill>
                <a:latin typeface="微软雅黑" panose="020B0503020204020204" pitchFamily="34" charset="-122"/>
                <a:ea typeface="微软雅黑" panose="020B0503020204020204" pitchFamily="34" charset="-122"/>
              </a:rPr>
              <a:t>为一种最常用的索引方式，还有</a:t>
            </a:r>
            <a:r>
              <a:rPr lang="en-US" altLang="zh-CN" sz="2000" dirty="0">
                <a:solidFill>
                  <a:srgbClr val="FF0000"/>
                </a:solidFill>
                <a:latin typeface="微软雅黑" panose="020B0503020204020204" pitchFamily="34" charset="-122"/>
                <a:ea typeface="微软雅黑" panose="020B0503020204020204" pitchFamily="34" charset="-122"/>
              </a:rPr>
              <a:t>HASH</a:t>
            </a:r>
            <a:r>
              <a:rPr lang="zh-CN" altLang="en-US" sz="2000" dirty="0">
                <a:solidFill>
                  <a:srgbClr val="FF0000"/>
                </a:solidFill>
                <a:latin typeface="微软雅黑" panose="020B0503020204020204" pitchFamily="34" charset="-122"/>
                <a:ea typeface="微软雅黑" panose="020B0503020204020204" pitchFamily="34" charset="-122"/>
              </a:rPr>
              <a:t>（哈希）等其他索引方式，书中没有特殊说明时，均采用</a:t>
            </a:r>
            <a:r>
              <a:rPr lang="en-US" altLang="zh-CN" sz="2000" dirty="0">
                <a:solidFill>
                  <a:srgbClr val="FF0000"/>
                </a:solidFill>
                <a:latin typeface="微软雅黑" panose="020B0503020204020204" pitchFamily="34" charset="-122"/>
                <a:ea typeface="微软雅黑" panose="020B0503020204020204" pitchFamily="34" charset="-122"/>
              </a:rPr>
              <a:t>BTREE</a:t>
            </a:r>
            <a:r>
              <a:rPr lang="zh-CN" altLang="en-US" sz="2000" dirty="0">
                <a:solidFill>
                  <a:srgbClr val="FF0000"/>
                </a:solidFill>
                <a:latin typeface="微软雅黑" panose="020B0503020204020204" pitchFamily="34" charset="-122"/>
                <a:ea typeface="微软雅黑" panose="020B0503020204020204" pitchFamily="34" charset="-122"/>
              </a:rPr>
              <a:t>索引。</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623C51C2-F389-41C5-9D04-1FDBD349A6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100" y="5808376"/>
            <a:ext cx="2107301" cy="716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4.4.2  索引及视图设计</a:t>
            </a:r>
          </a:p>
        </p:txBody>
      </p:sp>
      <p:sp>
        <p:nvSpPr>
          <p:cNvPr id="4" name="文本框 3"/>
          <p:cNvSpPr txBox="1"/>
          <p:nvPr/>
        </p:nvSpPr>
        <p:spPr>
          <a:xfrm>
            <a:off x="384810" y="1383030"/>
            <a:ext cx="1142238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运行命令后，创建视图成功，如图4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59所示。</a:t>
            </a:r>
          </a:p>
        </p:txBody>
      </p:sp>
      <p:sp>
        <p:nvSpPr>
          <p:cNvPr id="8" name="文本框 7"/>
          <p:cNvSpPr txBox="1"/>
          <p:nvPr/>
        </p:nvSpPr>
        <p:spPr>
          <a:xfrm>
            <a:off x="3773805" y="6325235"/>
            <a:ext cx="48602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图4-59   view_patient_record视图</a:t>
            </a:r>
          </a:p>
        </p:txBody>
      </p:sp>
      <p:pic>
        <p:nvPicPr>
          <p:cNvPr id="3" name="图片 2"/>
          <p:cNvPicPr>
            <a:picLocks noChangeAspect="1"/>
          </p:cNvPicPr>
          <p:nvPr/>
        </p:nvPicPr>
        <p:blipFill>
          <a:blip r:embed="rId3"/>
          <a:stretch>
            <a:fillRect/>
          </a:stretch>
        </p:blipFill>
        <p:spPr>
          <a:xfrm>
            <a:off x="2757170" y="1890395"/>
            <a:ext cx="5699760" cy="4434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8034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4.4.3  触发器设计</a:t>
            </a:r>
          </a:p>
        </p:txBody>
      </p:sp>
      <p:sp>
        <p:nvSpPr>
          <p:cNvPr id="4" name="文本框 3"/>
          <p:cNvSpPr txBox="1"/>
          <p:nvPr/>
        </p:nvSpPr>
        <p:spPr>
          <a:xfrm>
            <a:off x="384810" y="1383030"/>
            <a:ext cx="1142238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在新建查询窗口的查询编辑器中输入如下命令。</a:t>
            </a:r>
          </a:p>
        </p:txBody>
      </p:sp>
      <p:grpSp>
        <p:nvGrpSpPr>
          <p:cNvPr id="7" name="组合 6"/>
          <p:cNvGrpSpPr/>
          <p:nvPr/>
        </p:nvGrpSpPr>
        <p:grpSpPr>
          <a:xfrm>
            <a:off x="1014095" y="2068830"/>
            <a:ext cx="10104120" cy="3692525"/>
            <a:chOff x="0" y="-101284"/>
            <a:chExt cx="6496536" cy="147739719"/>
          </a:xfrm>
        </p:grpSpPr>
        <p:sp>
          <p:nvSpPr>
            <p:cNvPr id="5" name="圆角矩形 10"/>
            <p:cNvSpPr/>
            <p:nvPr/>
          </p:nvSpPr>
          <p:spPr>
            <a:xfrm>
              <a:off x="0" y="-101284"/>
              <a:ext cx="6201755" cy="147739719"/>
            </a:xfrm>
            <a:prstGeom prst="roundRect">
              <a:avLst>
                <a:gd name="adj" fmla="val 16667"/>
              </a:avLst>
            </a:prstGeom>
            <a:solidFill>
              <a:srgbClr val="F2DCDB"/>
            </a:solidFill>
            <a:ln w="9525">
              <a:noFill/>
            </a:ln>
          </p:spPr>
          <p:txBody>
            <a:bodyPr wrap="none" anchor="ctr"/>
            <a:lstStyle/>
            <a:p>
              <a:pPr algn="just" eaLnBrk="0" hangingPunct="0">
                <a:lnSpc>
                  <a:spcPct val="135000"/>
                </a:lnSpc>
                <a:buClr>
                  <a:srgbClr val="31B6FD"/>
                </a:buClr>
                <a:buFont typeface="Wingdings" panose="05000000000000000000" pitchFamily="2" charset="2"/>
              </a:pPr>
              <a:endParaRPr lang="zh-CN" altLang="en-US" sz="2400" b="1" dirty="0">
                <a:solidFill>
                  <a:srgbClr val="0000FF"/>
                </a:solidFill>
                <a:latin typeface="黑体" panose="02010609060101010101" charset="-122"/>
                <a:ea typeface="黑体" panose="02010609060101010101" charset="-122"/>
              </a:endParaRPr>
            </a:p>
          </p:txBody>
        </p:sp>
        <p:sp>
          <p:nvSpPr>
            <p:cNvPr id="9" name="矩形 1"/>
            <p:cNvSpPr/>
            <p:nvPr/>
          </p:nvSpPr>
          <p:spPr>
            <a:xfrm>
              <a:off x="45418" y="-101284"/>
              <a:ext cx="6451118" cy="147739719"/>
            </a:xfrm>
            <a:prstGeom prst="rect">
              <a:avLst/>
            </a:prstGeom>
            <a:noFill/>
            <a:ln w="9525">
              <a:noFill/>
            </a:ln>
          </p:spPr>
          <p:txBody>
            <a:bodyPr wrap="square">
              <a:spAutoFit/>
            </a:bodyPr>
            <a:lstStyle/>
            <a:p>
              <a:pPr indent="539750" fontAlgn="auto">
                <a:lnSpc>
                  <a:spcPct val="13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create trigger trigger_med_storage</a:t>
              </a:r>
            </a:p>
            <a:p>
              <a:pPr indent="539750" fontAlgn="auto">
                <a:lnSpc>
                  <a:spcPct val="13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after insert</a:t>
              </a:r>
            </a:p>
            <a:p>
              <a:pPr indent="539750" fontAlgn="auto">
                <a:lnSpc>
                  <a:spcPct val="13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on tb_med_store_record</a:t>
              </a:r>
            </a:p>
            <a:p>
              <a:pPr indent="539750" fontAlgn="auto">
                <a:lnSpc>
                  <a:spcPct val="13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for each row</a:t>
              </a:r>
            </a:p>
            <a:p>
              <a:pPr indent="539750" fontAlgn="auto">
                <a:lnSpc>
                  <a:spcPct val="13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begin</a:t>
              </a:r>
            </a:p>
            <a:p>
              <a:pPr indent="539750" fontAlgn="auto">
                <a:lnSpc>
                  <a:spcPct val="13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   update tb_med_storage set validate_date = new.validate_date, storage = storage + new.amount</a:t>
              </a:r>
            </a:p>
            <a:p>
              <a:pPr indent="539750" fontAlgn="auto">
                <a:lnSpc>
                  <a:spcPct val="13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  where tb_med_storage.med_code = tb_med_store_record.med_code；</a:t>
              </a:r>
            </a:p>
            <a:p>
              <a:pPr indent="539750" fontAlgn="auto">
                <a:lnSpc>
                  <a:spcPct val="13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end；</a:t>
              </a:r>
            </a:p>
          </p:txBody>
        </p:sp>
      </p:grpSp>
      <p:sp>
        <p:nvSpPr>
          <p:cNvPr id="6" name="文本框 5"/>
          <p:cNvSpPr txBox="1"/>
          <p:nvPr/>
        </p:nvSpPr>
        <p:spPr>
          <a:xfrm>
            <a:off x="911860" y="5761355"/>
            <a:ext cx="9269095" cy="1014730"/>
          </a:xfrm>
          <a:prstGeom prst="rect">
            <a:avLst/>
          </a:prstGeom>
          <a:noFill/>
          <a:ln w="28575" cmpd="thickThin">
            <a:solidFill>
              <a:schemeClr val="accent1">
                <a:shade val="50000"/>
              </a:schemeClr>
            </a:solidFill>
            <a:prstDash val="solid"/>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该触发器可以保证当某件药品增加一条入库记录后自动修改该药品的库存值和有效期。</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4.5</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小结</a:t>
            </a:r>
          </a:p>
        </p:txBody>
      </p:sp>
      <p:grpSp>
        <p:nvGrpSpPr>
          <p:cNvPr id="87053" name="组合 87052"/>
          <p:cNvGrpSpPr/>
          <p:nvPr/>
        </p:nvGrpSpPr>
        <p:grpSpPr>
          <a:xfrm>
            <a:off x="1142365" y="1202690"/>
            <a:ext cx="9884410" cy="4153535"/>
            <a:chOff x="0" y="0"/>
            <a:chExt cx="6408714" cy="3744418"/>
          </a:xfrm>
        </p:grpSpPr>
        <p:sp>
          <p:nvSpPr>
            <p:cNvPr id="87054" name="矩形 13"/>
            <p:cNvSpPr/>
            <p:nvPr/>
          </p:nvSpPr>
          <p:spPr>
            <a:xfrm>
              <a:off x="214052" y="246576"/>
              <a:ext cx="5977756" cy="3282272"/>
            </a:xfrm>
            <a:prstGeom prst="rect">
              <a:avLst/>
            </a:prstGeom>
            <a:noFill/>
            <a:ln w="38100" cap="flat" cmpd="sng">
              <a:solidFill>
                <a:schemeClr val="accent2"/>
              </a:solidFill>
              <a:prstDash val="solid"/>
              <a:miter/>
              <a:headEnd type="none" w="med" len="med"/>
              <a:tailEnd type="none" w="med" len="med"/>
            </a:ln>
          </p:spPr>
          <p:txBody>
            <a:bodyPr anchor="ctr"/>
            <a:lstStyle/>
            <a:p>
              <a:pPr algn="ctr">
                <a:lnSpc>
                  <a:spcPct val="150000"/>
                </a:lnSpc>
                <a:buFont typeface="Arial" panose="020B0604020202020204" pitchFamily="34" charset="0"/>
                <a:buNone/>
              </a:pPr>
              <a:endParaRPr lang="zh-CN" altLang="en-US" dirty="0">
                <a:solidFill>
                  <a:srgbClr val="FFFFFF"/>
                </a:solidFill>
                <a:latin typeface="Arial" panose="020B0604020202020204" pitchFamily="34" charset="0"/>
                <a:ea typeface="宋体" panose="02010600030101010101" pitchFamily="2" charset="-122"/>
              </a:endParaRPr>
            </a:p>
          </p:txBody>
        </p:sp>
        <p:grpSp>
          <p:nvGrpSpPr>
            <p:cNvPr id="87055" name="组合 87054"/>
            <p:cNvGrpSpPr/>
            <p:nvPr/>
          </p:nvGrpSpPr>
          <p:grpSpPr>
            <a:xfrm>
              <a:off x="0" y="0"/>
              <a:ext cx="6408714" cy="3744418"/>
              <a:chOff x="0" y="0"/>
              <a:chExt cx="6408714" cy="3744418"/>
            </a:xfrm>
          </p:grpSpPr>
          <p:sp>
            <p:nvSpPr>
              <p:cNvPr id="87056" name="半闭框 15"/>
              <p:cNvSpPr/>
              <p:nvPr/>
            </p:nvSpPr>
            <p:spPr>
              <a:xfrm>
                <a:off x="5708" y="0"/>
                <a:ext cx="569378" cy="569931"/>
              </a:xfrm>
              <a:custGeom>
                <a:avLst/>
                <a:gdLst/>
                <a:ahLst/>
                <a:cxnLst>
                  <a:cxn ang="0">
                    <a:pos x="496085" y="73364"/>
                  </a:cxn>
                  <a:cxn ang="5898240">
                    <a:pos x="73364" y="496495"/>
                  </a:cxn>
                  <a:cxn ang="11796480">
                    <a:pos x="0" y="284966"/>
                  </a:cxn>
                  <a:cxn ang="17694720">
                    <a:pos x="284689" y="0"/>
                  </a:cxn>
                </a:cxnLst>
                <a:rect l="0" t="0" r="0" b="0"/>
                <a:pathLst>
                  <a:path w="569378" h="569931">
                    <a:moveTo>
                      <a:pt x="0" y="0"/>
                    </a:moveTo>
                    <a:lnTo>
                      <a:pt x="569378" y="0"/>
                    </a:lnTo>
                    <a:lnTo>
                      <a:pt x="422792" y="146729"/>
                    </a:lnTo>
                    <a:lnTo>
                      <a:pt x="146729" y="146729"/>
                    </a:lnTo>
                    <a:lnTo>
                      <a:pt x="146729" y="423060"/>
                    </a:lnTo>
                    <a:lnTo>
                      <a:pt x="0" y="569931"/>
                    </a:lnTo>
                    <a:close/>
                  </a:path>
                </a:pathLst>
              </a:custGeom>
              <a:solidFill>
                <a:srgbClr val="ED7D31"/>
              </a:solidFill>
              <a:ln w="38100" cap="flat" cmpd="sng">
                <a:solidFill>
                  <a:srgbClr val="FFFFFF"/>
                </a:solidFill>
                <a:prstDash val="solid"/>
                <a:headEnd type="none" w="med" len="med"/>
                <a:tailEnd type="none" w="med" len="med"/>
              </a:ln>
              <a:effectLst>
                <a:outerShdw dist="20000" dir="5400000" algn="ctr" rotWithShape="0">
                  <a:srgbClr val="000000">
                    <a:alpha val="37000"/>
                  </a:srgbClr>
                </a:outerShdw>
              </a:effectLst>
            </p:spPr>
            <p:txBody>
              <a:bodyPr/>
              <a:lstStyle/>
              <a:p>
                <a:endParaRPr lang="zh-CN" altLang="en-US"/>
              </a:p>
            </p:txBody>
          </p:sp>
          <p:sp>
            <p:nvSpPr>
              <p:cNvPr id="87057" name="半闭框 16"/>
              <p:cNvSpPr/>
              <p:nvPr/>
            </p:nvSpPr>
            <p:spPr>
              <a:xfrm rot="5400000">
                <a:off x="5839058" y="276"/>
                <a:ext cx="569931" cy="569378"/>
              </a:xfrm>
              <a:custGeom>
                <a:avLst/>
                <a:gdLst/>
                <a:ahLst/>
                <a:cxnLst>
                  <a:cxn ang="0">
                    <a:pos x="496495" y="73364"/>
                  </a:cxn>
                  <a:cxn ang="5898240">
                    <a:pos x="73364" y="496085"/>
                  </a:cxn>
                  <a:cxn ang="11796480">
                    <a:pos x="0" y="284689"/>
                  </a:cxn>
                  <a:cxn ang="17694720">
                    <a:pos x="284966" y="0"/>
                  </a:cxn>
                </a:cxnLst>
                <a:rect l="0" t="0" r="0" b="0"/>
                <a:pathLst>
                  <a:path w="569931" h="569378">
                    <a:moveTo>
                      <a:pt x="0" y="0"/>
                    </a:moveTo>
                    <a:lnTo>
                      <a:pt x="569931" y="0"/>
                    </a:lnTo>
                    <a:lnTo>
                      <a:pt x="423060" y="146729"/>
                    </a:lnTo>
                    <a:lnTo>
                      <a:pt x="146729" y="146729"/>
                    </a:lnTo>
                    <a:lnTo>
                      <a:pt x="146729" y="422792"/>
                    </a:lnTo>
                    <a:lnTo>
                      <a:pt x="0" y="569378"/>
                    </a:lnTo>
                    <a:close/>
                  </a:path>
                </a:pathLst>
              </a:custGeom>
              <a:solidFill>
                <a:srgbClr val="ED7D31"/>
              </a:solidFill>
              <a:ln w="38100" cap="flat" cmpd="sng">
                <a:solidFill>
                  <a:srgbClr val="FFFFFF"/>
                </a:solidFill>
                <a:prstDash val="solid"/>
                <a:headEnd type="none" w="med" len="med"/>
                <a:tailEnd type="none" w="med" len="med"/>
              </a:ln>
              <a:effectLst>
                <a:outerShdw dist="20000" dir="5400000" algn="ctr" rotWithShape="0">
                  <a:srgbClr val="000000">
                    <a:alpha val="37000"/>
                  </a:srgbClr>
                </a:outerShdw>
              </a:effectLst>
            </p:spPr>
            <p:txBody>
              <a:bodyPr/>
              <a:lstStyle/>
              <a:p>
                <a:endParaRPr lang="zh-CN" altLang="en-US"/>
              </a:p>
            </p:txBody>
          </p:sp>
          <p:sp>
            <p:nvSpPr>
              <p:cNvPr id="87058" name="半闭框 17"/>
              <p:cNvSpPr/>
              <p:nvPr/>
            </p:nvSpPr>
            <p:spPr>
              <a:xfrm rot="16200000">
                <a:off x="-276" y="3174762"/>
                <a:ext cx="569931" cy="569378"/>
              </a:xfrm>
              <a:custGeom>
                <a:avLst/>
                <a:gdLst/>
                <a:ahLst/>
                <a:cxnLst>
                  <a:cxn ang="0">
                    <a:pos x="496495" y="73364"/>
                  </a:cxn>
                  <a:cxn ang="5898240">
                    <a:pos x="73364" y="496085"/>
                  </a:cxn>
                  <a:cxn ang="11796480">
                    <a:pos x="0" y="284689"/>
                  </a:cxn>
                  <a:cxn ang="17694720">
                    <a:pos x="284966" y="0"/>
                  </a:cxn>
                </a:cxnLst>
                <a:rect l="0" t="0" r="0" b="0"/>
                <a:pathLst>
                  <a:path w="569931" h="569378">
                    <a:moveTo>
                      <a:pt x="0" y="0"/>
                    </a:moveTo>
                    <a:lnTo>
                      <a:pt x="569931" y="0"/>
                    </a:lnTo>
                    <a:lnTo>
                      <a:pt x="423060" y="146729"/>
                    </a:lnTo>
                    <a:lnTo>
                      <a:pt x="146729" y="146729"/>
                    </a:lnTo>
                    <a:lnTo>
                      <a:pt x="146729" y="422792"/>
                    </a:lnTo>
                    <a:lnTo>
                      <a:pt x="0" y="569378"/>
                    </a:lnTo>
                    <a:close/>
                  </a:path>
                </a:pathLst>
              </a:custGeom>
              <a:solidFill>
                <a:srgbClr val="ED7D31"/>
              </a:solidFill>
              <a:ln w="38100" cap="flat" cmpd="sng">
                <a:solidFill>
                  <a:srgbClr val="FFFFFF"/>
                </a:solidFill>
                <a:prstDash val="solid"/>
                <a:headEnd type="none" w="med" len="med"/>
                <a:tailEnd type="none" w="med" len="med"/>
              </a:ln>
              <a:effectLst>
                <a:outerShdw dist="20000" dir="5400000" algn="ctr" rotWithShape="0">
                  <a:srgbClr val="000000">
                    <a:alpha val="37000"/>
                  </a:srgbClr>
                </a:outerShdw>
              </a:effectLst>
            </p:spPr>
            <p:txBody>
              <a:bodyPr/>
              <a:lstStyle/>
              <a:p>
                <a:endParaRPr lang="zh-CN" altLang="en-US"/>
              </a:p>
            </p:txBody>
          </p:sp>
          <p:sp>
            <p:nvSpPr>
              <p:cNvPr id="87059" name="半闭框 18"/>
              <p:cNvSpPr/>
              <p:nvPr/>
            </p:nvSpPr>
            <p:spPr>
              <a:xfrm rot="10800000">
                <a:off x="5839336" y="3174487"/>
                <a:ext cx="569378" cy="569931"/>
              </a:xfrm>
              <a:custGeom>
                <a:avLst/>
                <a:gdLst/>
                <a:ahLst/>
                <a:cxnLst>
                  <a:cxn ang="0">
                    <a:pos x="496085" y="73364"/>
                  </a:cxn>
                  <a:cxn ang="5898240">
                    <a:pos x="73364" y="496495"/>
                  </a:cxn>
                  <a:cxn ang="11796480">
                    <a:pos x="0" y="284966"/>
                  </a:cxn>
                  <a:cxn ang="17694720">
                    <a:pos x="284689" y="0"/>
                  </a:cxn>
                </a:cxnLst>
                <a:rect l="0" t="0" r="0" b="0"/>
                <a:pathLst>
                  <a:path w="569378" h="569931">
                    <a:moveTo>
                      <a:pt x="0" y="0"/>
                    </a:moveTo>
                    <a:lnTo>
                      <a:pt x="569378" y="0"/>
                    </a:lnTo>
                    <a:lnTo>
                      <a:pt x="422792" y="146729"/>
                    </a:lnTo>
                    <a:lnTo>
                      <a:pt x="146729" y="146729"/>
                    </a:lnTo>
                    <a:lnTo>
                      <a:pt x="146729" y="423060"/>
                    </a:lnTo>
                    <a:lnTo>
                      <a:pt x="0" y="569931"/>
                    </a:lnTo>
                    <a:close/>
                  </a:path>
                </a:pathLst>
              </a:custGeom>
              <a:solidFill>
                <a:srgbClr val="ED7D31"/>
              </a:solidFill>
              <a:ln w="38100" cap="flat" cmpd="sng">
                <a:solidFill>
                  <a:srgbClr val="FFFFFF"/>
                </a:solidFill>
                <a:prstDash val="solid"/>
                <a:headEnd type="none" w="med" len="med"/>
                <a:tailEnd type="none" w="med" len="med"/>
              </a:ln>
              <a:effectLst>
                <a:outerShdw dist="20000" dir="5400000" algn="ctr" rotWithShape="0">
                  <a:srgbClr val="000000">
                    <a:alpha val="37000"/>
                  </a:srgbClr>
                </a:outerShdw>
              </a:effectLst>
            </p:spPr>
            <p:txBody>
              <a:bodyPr/>
              <a:lstStyle/>
              <a:p>
                <a:endParaRPr lang="zh-CN" altLang="en-US"/>
              </a:p>
            </p:txBody>
          </p:sp>
        </p:grpSp>
      </p:grpSp>
      <p:sp>
        <p:nvSpPr>
          <p:cNvPr id="100" name="文本框 99"/>
          <p:cNvSpPr txBox="1"/>
          <p:nvPr/>
        </p:nvSpPr>
        <p:spPr>
          <a:xfrm>
            <a:off x="1472565" y="1476375"/>
            <a:ext cx="9219565" cy="3322955"/>
          </a:xfrm>
          <a:prstGeom prst="rect">
            <a:avLst/>
          </a:prstGeom>
          <a:noFill/>
          <a:ln w="9525">
            <a:noFill/>
          </a:ln>
        </p:spPr>
        <p:txBody>
          <a:bodyPr wrap="square">
            <a:spAutoFit/>
          </a:bodyPr>
          <a:lstStyle/>
          <a:p>
            <a:pPr indent="457200" fontAlgn="auto">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本模块重点介绍了数据库设计中索引、视图和触发器的分类、创建、修改和删除，并分别通过</a:t>
            </a:r>
            <a:r>
              <a:rPr lang="en-US" sz="2000" b="0">
                <a:latin typeface="微软雅黑" panose="020B0503020204020204" pitchFamily="34" charset="-122"/>
                <a:ea typeface="微软雅黑" panose="020B0503020204020204" pitchFamily="34" charset="-122"/>
                <a:cs typeface="微软雅黑" panose="020B0503020204020204" pitchFamily="34" charset="-122"/>
              </a:rPr>
              <a:t>SQL</a:t>
            </a:r>
            <a:r>
              <a:rPr lang="zh-CN" sz="2000" b="0">
                <a:latin typeface="微软雅黑" panose="020B0503020204020204" pitchFamily="34" charset="-122"/>
                <a:ea typeface="微软雅黑" panose="020B0503020204020204" pitchFamily="34" charset="-122"/>
                <a:cs typeface="微软雅黑" panose="020B0503020204020204" pitchFamily="34" charset="-122"/>
              </a:rPr>
              <a:t>语句和</a:t>
            </a:r>
            <a:r>
              <a:rPr lang="en-US" sz="2000" b="0">
                <a:latin typeface="微软雅黑" panose="020B0503020204020204" pitchFamily="34" charset="-122"/>
                <a:ea typeface="微软雅黑" panose="020B0503020204020204" pitchFamily="34" charset="-122"/>
                <a:cs typeface="微软雅黑" panose="020B0503020204020204" pitchFamily="34" charset="-122"/>
              </a:rPr>
              <a:t>Navicat</a:t>
            </a:r>
            <a:r>
              <a:rPr lang="zh-CN" sz="2000" b="0">
                <a:latin typeface="微软雅黑" panose="020B0503020204020204" pitchFamily="34" charset="-122"/>
                <a:ea typeface="微软雅黑" panose="020B0503020204020204" pitchFamily="34" charset="-122"/>
                <a:cs typeface="微软雅黑" panose="020B0503020204020204" pitchFamily="34" charset="-122"/>
              </a:rPr>
              <a:t>客户端工具两种方式加以举例操作。这两种方式各有优点，</a:t>
            </a:r>
            <a:r>
              <a:rPr lang="en-US" sz="2000" b="0">
                <a:latin typeface="微软雅黑" panose="020B0503020204020204" pitchFamily="34" charset="-122"/>
                <a:ea typeface="微软雅黑" panose="020B0503020204020204" pitchFamily="34" charset="-122"/>
                <a:cs typeface="微软雅黑" panose="020B0503020204020204" pitchFamily="34" charset="-122"/>
              </a:rPr>
              <a:t>SQL</a:t>
            </a:r>
            <a:r>
              <a:rPr lang="zh-CN" sz="2000" b="0">
                <a:latin typeface="微软雅黑" panose="020B0503020204020204" pitchFamily="34" charset="-122"/>
                <a:ea typeface="微软雅黑" panose="020B0503020204020204" pitchFamily="34" charset="-122"/>
                <a:cs typeface="微软雅黑" panose="020B0503020204020204" pitchFamily="34" charset="-122"/>
              </a:rPr>
              <a:t>语句不受客户端平台影响，是一个通用的选择；而</a:t>
            </a:r>
            <a:r>
              <a:rPr lang="en-US" sz="2000" b="0">
                <a:latin typeface="微软雅黑" panose="020B0503020204020204" pitchFamily="34" charset="-122"/>
                <a:ea typeface="微软雅黑" panose="020B0503020204020204" pitchFamily="34" charset="-122"/>
                <a:cs typeface="微软雅黑" panose="020B0503020204020204" pitchFamily="34" charset="-122"/>
              </a:rPr>
              <a:t>Navicat</a:t>
            </a:r>
            <a:r>
              <a:rPr lang="zh-CN" sz="2000" b="0">
                <a:latin typeface="微软雅黑" panose="020B0503020204020204" pitchFamily="34" charset="-122"/>
                <a:ea typeface="微软雅黑" panose="020B0503020204020204" pitchFamily="34" charset="-122"/>
                <a:cs typeface="微软雅黑" panose="020B0503020204020204" pitchFamily="34" charset="-122"/>
              </a:rPr>
              <a:t>客户端工具则更加直观、方便，能够在一定程度上降低数据库管理人员或者设计者的命令记忆难度。</a:t>
            </a:r>
          </a:p>
          <a:p>
            <a:pPr indent="457200" fontAlgn="auto">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通过本模块的学习，读者应该理解索引、视图和触发器的基本概念和使用的场景和目的，并能熟练掌握三种数据库对象的操作方法。</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4.6</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习题</a:t>
            </a:r>
          </a:p>
        </p:txBody>
      </p:sp>
      <p:pic>
        <p:nvPicPr>
          <p:cNvPr id="32" name="图片 31"/>
          <p:cNvPicPr>
            <a:picLocks noChangeAspect="1"/>
          </p:cNvPicPr>
          <p:nvPr/>
        </p:nvPicPr>
        <p:blipFill>
          <a:blip r:embed="rId3" cstate="print"/>
          <a:stretch>
            <a:fillRect/>
          </a:stretch>
        </p:blipFill>
        <p:spPr>
          <a:xfrm>
            <a:off x="484211" y="1684625"/>
            <a:ext cx="3473110" cy="3278131"/>
          </a:xfrm>
          <a:prstGeom prst="rect">
            <a:avLst/>
          </a:prstGeom>
        </p:spPr>
      </p:pic>
      <p:sp>
        <p:nvSpPr>
          <p:cNvPr id="11" name="任意多边形 10"/>
          <p:cNvSpPr/>
          <p:nvPr/>
        </p:nvSpPr>
        <p:spPr>
          <a:xfrm>
            <a:off x="4128135" y="870585"/>
            <a:ext cx="7590155" cy="5509895"/>
          </a:xfrm>
          <a:custGeom>
            <a:avLst/>
            <a:gdLst>
              <a:gd name="connsiteX0" fmla="*/ 128954 w 6722970"/>
              <a:gd name="connsiteY0" fmla="*/ 13620 h 837912"/>
              <a:gd name="connsiteX1" fmla="*/ 820616 w 6722970"/>
              <a:gd name="connsiteY1" fmla="*/ 1897 h 837912"/>
              <a:gd name="connsiteX2" fmla="*/ 2121877 w 6722970"/>
              <a:gd name="connsiteY2" fmla="*/ 48789 h 837912"/>
              <a:gd name="connsiteX3" fmla="*/ 3692769 w 6722970"/>
              <a:gd name="connsiteY3" fmla="*/ 13620 h 837912"/>
              <a:gd name="connsiteX4" fmla="*/ 4794739 w 6722970"/>
              <a:gd name="connsiteY4" fmla="*/ 25343 h 837912"/>
              <a:gd name="connsiteX5" fmla="*/ 6260123 w 6722970"/>
              <a:gd name="connsiteY5" fmla="*/ 25343 h 837912"/>
              <a:gd name="connsiteX6" fmla="*/ 6658708 w 6722970"/>
              <a:gd name="connsiteY6" fmla="*/ 60512 h 837912"/>
              <a:gd name="connsiteX7" fmla="*/ 6717323 w 6722970"/>
              <a:gd name="connsiteY7" fmla="*/ 423928 h 837912"/>
              <a:gd name="connsiteX8" fmla="*/ 6682154 w 6722970"/>
              <a:gd name="connsiteY8" fmla="*/ 775620 h 837912"/>
              <a:gd name="connsiteX9" fmla="*/ 6377354 w 6722970"/>
              <a:gd name="connsiteY9" fmla="*/ 787343 h 837912"/>
              <a:gd name="connsiteX10" fmla="*/ 5638800 w 6722970"/>
              <a:gd name="connsiteY10" fmla="*/ 822512 h 837912"/>
              <a:gd name="connsiteX11" fmla="*/ 4806462 w 6722970"/>
              <a:gd name="connsiteY11" fmla="*/ 810789 h 837912"/>
              <a:gd name="connsiteX12" fmla="*/ 3528646 w 6722970"/>
              <a:gd name="connsiteY12" fmla="*/ 810789 h 837912"/>
              <a:gd name="connsiteX13" fmla="*/ 2602523 w 6722970"/>
              <a:gd name="connsiteY13" fmla="*/ 799066 h 837912"/>
              <a:gd name="connsiteX14" fmla="*/ 1559169 w 6722970"/>
              <a:gd name="connsiteY14" fmla="*/ 822512 h 837912"/>
              <a:gd name="connsiteX15" fmla="*/ 269631 w 6722970"/>
              <a:gd name="connsiteY15" fmla="*/ 834235 h 837912"/>
              <a:gd name="connsiteX16" fmla="*/ 46893 w 6722970"/>
              <a:gd name="connsiteY16" fmla="*/ 822512 h 837912"/>
              <a:gd name="connsiteX17" fmla="*/ 11723 w 6722970"/>
              <a:gd name="connsiteY17" fmla="*/ 681835 h 837912"/>
              <a:gd name="connsiteX18" fmla="*/ 0 w 6722970"/>
              <a:gd name="connsiteY18" fmla="*/ 365312 h 837912"/>
              <a:gd name="connsiteX19" fmla="*/ 11723 w 6722970"/>
              <a:gd name="connsiteY19" fmla="*/ 83959 h 83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2970" h="837912">
                <a:moveTo>
                  <a:pt x="128954" y="13620"/>
                </a:moveTo>
                <a:cubicBezTo>
                  <a:pt x="308708" y="4828"/>
                  <a:pt x="488462" y="-3964"/>
                  <a:pt x="820616" y="1897"/>
                </a:cubicBezTo>
                <a:cubicBezTo>
                  <a:pt x="1152770" y="7758"/>
                  <a:pt x="1643185" y="46835"/>
                  <a:pt x="2121877" y="48789"/>
                </a:cubicBezTo>
                <a:cubicBezTo>
                  <a:pt x="2600569" y="50743"/>
                  <a:pt x="3692769" y="13620"/>
                  <a:pt x="3692769" y="13620"/>
                </a:cubicBezTo>
                <a:lnTo>
                  <a:pt x="4794739" y="25343"/>
                </a:lnTo>
                <a:lnTo>
                  <a:pt x="6260123" y="25343"/>
                </a:lnTo>
                <a:cubicBezTo>
                  <a:pt x="6570785" y="31205"/>
                  <a:pt x="6582508" y="-5919"/>
                  <a:pt x="6658708" y="60512"/>
                </a:cubicBezTo>
                <a:cubicBezTo>
                  <a:pt x="6734908" y="126943"/>
                  <a:pt x="6713415" y="304743"/>
                  <a:pt x="6717323" y="423928"/>
                </a:cubicBezTo>
                <a:cubicBezTo>
                  <a:pt x="6721231" y="543113"/>
                  <a:pt x="6738815" y="715051"/>
                  <a:pt x="6682154" y="775620"/>
                </a:cubicBezTo>
                <a:cubicBezTo>
                  <a:pt x="6625493" y="836189"/>
                  <a:pt x="6377354" y="787343"/>
                  <a:pt x="6377354" y="787343"/>
                </a:cubicBezTo>
                <a:lnTo>
                  <a:pt x="5638800" y="822512"/>
                </a:lnTo>
                <a:lnTo>
                  <a:pt x="4806462" y="810789"/>
                </a:lnTo>
                <a:lnTo>
                  <a:pt x="3528646" y="810789"/>
                </a:lnTo>
                <a:cubicBezTo>
                  <a:pt x="3161323" y="808835"/>
                  <a:pt x="2930769" y="797112"/>
                  <a:pt x="2602523" y="799066"/>
                </a:cubicBezTo>
                <a:cubicBezTo>
                  <a:pt x="2274277" y="801020"/>
                  <a:pt x="1559169" y="822512"/>
                  <a:pt x="1559169" y="822512"/>
                </a:cubicBezTo>
                <a:lnTo>
                  <a:pt x="269631" y="834235"/>
                </a:lnTo>
                <a:cubicBezTo>
                  <a:pt x="17585" y="834235"/>
                  <a:pt x="89878" y="847912"/>
                  <a:pt x="46893" y="822512"/>
                </a:cubicBezTo>
                <a:cubicBezTo>
                  <a:pt x="3908" y="797112"/>
                  <a:pt x="19538" y="758035"/>
                  <a:pt x="11723" y="681835"/>
                </a:cubicBezTo>
                <a:cubicBezTo>
                  <a:pt x="3907" y="605635"/>
                  <a:pt x="0" y="464958"/>
                  <a:pt x="0" y="365312"/>
                </a:cubicBezTo>
                <a:cubicBezTo>
                  <a:pt x="0" y="265666"/>
                  <a:pt x="5861" y="174812"/>
                  <a:pt x="11723" y="83959"/>
                </a:cubicBezTo>
              </a:path>
            </a:pathLst>
          </a:custGeom>
          <a:noFill/>
          <a:ln w="25400">
            <a:solidFill>
              <a:srgbClr val="ED7D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一、填空题</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000" u="sng">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指的是在创建索引时，引用的字段列值必须是唯一的，即不可重复。</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2.从数据库系统角度来看，一个视图是由select语句组成的查询定义的</a:t>
            </a:r>
            <a:r>
              <a:rPr lang="zh-CN" altLang="en-US" sz="2000" u="sng">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2000" u="sng">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常用于加强数据的完整性约束和业务规则等。触发器可以查询其他表，而且可以包含复杂的SQL语句。</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4.如果需要删除触发器，可以使用</a:t>
            </a:r>
            <a:r>
              <a:rPr lang="zh-CN" altLang="en-US" sz="2000" u="sng">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命令。</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二、选择题</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1.通常所指的索引类型不包含（      ）。</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A.全文索引    B.普通索引     C.高级索引     D.多列索引</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4.6</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习题</a:t>
            </a:r>
          </a:p>
        </p:txBody>
      </p:sp>
      <p:pic>
        <p:nvPicPr>
          <p:cNvPr id="32" name="图片 31"/>
          <p:cNvPicPr>
            <a:picLocks noChangeAspect="1"/>
          </p:cNvPicPr>
          <p:nvPr/>
        </p:nvPicPr>
        <p:blipFill>
          <a:blip r:embed="rId3" cstate="print"/>
          <a:stretch>
            <a:fillRect/>
          </a:stretch>
        </p:blipFill>
        <p:spPr>
          <a:xfrm>
            <a:off x="484211" y="1684625"/>
            <a:ext cx="3473110" cy="3278131"/>
          </a:xfrm>
          <a:prstGeom prst="rect">
            <a:avLst/>
          </a:prstGeom>
        </p:spPr>
      </p:pic>
      <p:sp>
        <p:nvSpPr>
          <p:cNvPr id="11" name="任意多边形 10"/>
          <p:cNvSpPr/>
          <p:nvPr/>
        </p:nvSpPr>
        <p:spPr>
          <a:xfrm>
            <a:off x="4207510" y="1227455"/>
            <a:ext cx="6842125" cy="4403090"/>
          </a:xfrm>
          <a:custGeom>
            <a:avLst/>
            <a:gdLst>
              <a:gd name="connsiteX0" fmla="*/ 128954 w 6722970"/>
              <a:gd name="connsiteY0" fmla="*/ 13620 h 837912"/>
              <a:gd name="connsiteX1" fmla="*/ 820616 w 6722970"/>
              <a:gd name="connsiteY1" fmla="*/ 1897 h 837912"/>
              <a:gd name="connsiteX2" fmla="*/ 2121877 w 6722970"/>
              <a:gd name="connsiteY2" fmla="*/ 48789 h 837912"/>
              <a:gd name="connsiteX3" fmla="*/ 3692769 w 6722970"/>
              <a:gd name="connsiteY3" fmla="*/ 13620 h 837912"/>
              <a:gd name="connsiteX4" fmla="*/ 4794739 w 6722970"/>
              <a:gd name="connsiteY4" fmla="*/ 25343 h 837912"/>
              <a:gd name="connsiteX5" fmla="*/ 6260123 w 6722970"/>
              <a:gd name="connsiteY5" fmla="*/ 25343 h 837912"/>
              <a:gd name="connsiteX6" fmla="*/ 6658708 w 6722970"/>
              <a:gd name="connsiteY6" fmla="*/ 60512 h 837912"/>
              <a:gd name="connsiteX7" fmla="*/ 6717323 w 6722970"/>
              <a:gd name="connsiteY7" fmla="*/ 423928 h 837912"/>
              <a:gd name="connsiteX8" fmla="*/ 6682154 w 6722970"/>
              <a:gd name="connsiteY8" fmla="*/ 775620 h 837912"/>
              <a:gd name="connsiteX9" fmla="*/ 6377354 w 6722970"/>
              <a:gd name="connsiteY9" fmla="*/ 787343 h 837912"/>
              <a:gd name="connsiteX10" fmla="*/ 5638800 w 6722970"/>
              <a:gd name="connsiteY10" fmla="*/ 822512 h 837912"/>
              <a:gd name="connsiteX11" fmla="*/ 4806462 w 6722970"/>
              <a:gd name="connsiteY11" fmla="*/ 810789 h 837912"/>
              <a:gd name="connsiteX12" fmla="*/ 3528646 w 6722970"/>
              <a:gd name="connsiteY12" fmla="*/ 810789 h 837912"/>
              <a:gd name="connsiteX13" fmla="*/ 2602523 w 6722970"/>
              <a:gd name="connsiteY13" fmla="*/ 799066 h 837912"/>
              <a:gd name="connsiteX14" fmla="*/ 1559169 w 6722970"/>
              <a:gd name="connsiteY14" fmla="*/ 822512 h 837912"/>
              <a:gd name="connsiteX15" fmla="*/ 269631 w 6722970"/>
              <a:gd name="connsiteY15" fmla="*/ 834235 h 837912"/>
              <a:gd name="connsiteX16" fmla="*/ 46893 w 6722970"/>
              <a:gd name="connsiteY16" fmla="*/ 822512 h 837912"/>
              <a:gd name="connsiteX17" fmla="*/ 11723 w 6722970"/>
              <a:gd name="connsiteY17" fmla="*/ 681835 h 837912"/>
              <a:gd name="connsiteX18" fmla="*/ 0 w 6722970"/>
              <a:gd name="connsiteY18" fmla="*/ 365312 h 837912"/>
              <a:gd name="connsiteX19" fmla="*/ 11723 w 6722970"/>
              <a:gd name="connsiteY19" fmla="*/ 83959 h 83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2970" h="837912">
                <a:moveTo>
                  <a:pt x="128954" y="13620"/>
                </a:moveTo>
                <a:cubicBezTo>
                  <a:pt x="308708" y="4828"/>
                  <a:pt x="488462" y="-3964"/>
                  <a:pt x="820616" y="1897"/>
                </a:cubicBezTo>
                <a:cubicBezTo>
                  <a:pt x="1152770" y="7758"/>
                  <a:pt x="1643185" y="46835"/>
                  <a:pt x="2121877" y="48789"/>
                </a:cubicBezTo>
                <a:cubicBezTo>
                  <a:pt x="2600569" y="50743"/>
                  <a:pt x="3692769" y="13620"/>
                  <a:pt x="3692769" y="13620"/>
                </a:cubicBezTo>
                <a:lnTo>
                  <a:pt x="4794739" y="25343"/>
                </a:lnTo>
                <a:lnTo>
                  <a:pt x="6260123" y="25343"/>
                </a:lnTo>
                <a:cubicBezTo>
                  <a:pt x="6570785" y="31205"/>
                  <a:pt x="6582508" y="-5919"/>
                  <a:pt x="6658708" y="60512"/>
                </a:cubicBezTo>
                <a:cubicBezTo>
                  <a:pt x="6734908" y="126943"/>
                  <a:pt x="6713415" y="304743"/>
                  <a:pt x="6717323" y="423928"/>
                </a:cubicBezTo>
                <a:cubicBezTo>
                  <a:pt x="6721231" y="543113"/>
                  <a:pt x="6738815" y="715051"/>
                  <a:pt x="6682154" y="775620"/>
                </a:cubicBezTo>
                <a:cubicBezTo>
                  <a:pt x="6625493" y="836189"/>
                  <a:pt x="6377354" y="787343"/>
                  <a:pt x="6377354" y="787343"/>
                </a:cubicBezTo>
                <a:lnTo>
                  <a:pt x="5638800" y="822512"/>
                </a:lnTo>
                <a:lnTo>
                  <a:pt x="4806462" y="810789"/>
                </a:lnTo>
                <a:lnTo>
                  <a:pt x="3528646" y="810789"/>
                </a:lnTo>
                <a:cubicBezTo>
                  <a:pt x="3161323" y="808835"/>
                  <a:pt x="2930769" y="797112"/>
                  <a:pt x="2602523" y="799066"/>
                </a:cubicBezTo>
                <a:cubicBezTo>
                  <a:pt x="2274277" y="801020"/>
                  <a:pt x="1559169" y="822512"/>
                  <a:pt x="1559169" y="822512"/>
                </a:cubicBezTo>
                <a:lnTo>
                  <a:pt x="269631" y="834235"/>
                </a:lnTo>
                <a:cubicBezTo>
                  <a:pt x="17585" y="834235"/>
                  <a:pt x="89878" y="847912"/>
                  <a:pt x="46893" y="822512"/>
                </a:cubicBezTo>
                <a:cubicBezTo>
                  <a:pt x="3908" y="797112"/>
                  <a:pt x="19538" y="758035"/>
                  <a:pt x="11723" y="681835"/>
                </a:cubicBezTo>
                <a:cubicBezTo>
                  <a:pt x="3907" y="605635"/>
                  <a:pt x="0" y="464958"/>
                  <a:pt x="0" y="365312"/>
                </a:cubicBezTo>
                <a:cubicBezTo>
                  <a:pt x="0" y="265666"/>
                  <a:pt x="5861" y="174812"/>
                  <a:pt x="11723" y="83959"/>
                </a:cubicBezTo>
              </a:path>
            </a:pathLst>
          </a:custGeom>
          <a:noFill/>
          <a:ln w="25400">
            <a:solidFill>
              <a:srgbClr val="ED7D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2.“alter view view_name_class_phone”语句可以完成（      ）操作。</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A.创建视图   B.删除视图   C. 修改数据表 D.修改视图</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3.“show triggers”命令可以完成（    ）操作。</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A.显示视图    B.显示索引    C. 显示表    D.显示触发器</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三、简答题</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1.请列举MySQL中所有的索引类型。</a:t>
            </a:r>
          </a:p>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2.请简单描述视图和基本表的区别和联系。</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aphicFrame>
        <p:nvGraphicFramePr>
          <p:cNvPr id="29" name="图表 28"/>
          <p:cNvGraphicFramePr/>
          <p:nvPr/>
        </p:nvGraphicFramePr>
        <p:xfrm>
          <a:off x="1341967" y="2252133"/>
          <a:ext cx="7272867" cy="3642784"/>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p:cNvSpPr/>
          <p:nvPr/>
        </p:nvSpPr>
        <p:spPr>
          <a:xfrm>
            <a:off x="8665634" y="0"/>
            <a:ext cx="3526367" cy="6858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nvGrpSpPr>
          <p:cNvPr id="37893" name="组合 56"/>
          <p:cNvGrpSpPr/>
          <p:nvPr/>
        </p:nvGrpSpPr>
        <p:grpSpPr bwMode="auto">
          <a:xfrm>
            <a:off x="1653117" y="702734"/>
            <a:ext cx="6542616" cy="944722"/>
            <a:chOff x="2093710" y="497234"/>
            <a:chExt cx="4907166" cy="707701"/>
          </a:xfrm>
        </p:grpSpPr>
        <p:sp>
          <p:nvSpPr>
            <p:cNvPr id="58" name="文本框 66"/>
            <p:cNvSpPr txBox="1">
              <a:spLocks noChangeArrowheads="1"/>
            </p:cNvSpPr>
            <p:nvPr/>
          </p:nvSpPr>
          <p:spPr bwMode="auto">
            <a:xfrm>
              <a:off x="2093710" y="497234"/>
              <a:ext cx="4907166"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735" b="1" dirty="0">
                  <a:solidFill>
                    <a:schemeClr val="bg1"/>
                  </a:solidFill>
                  <a:latin typeface="Helvetica" panose="020B0604020202020204" pitchFamily="34" charset="0"/>
                </a:rPr>
                <a:t>Please Add Your Title Here</a:t>
              </a:r>
              <a:endParaRPr lang="zh-CN" altLang="en-US" sz="3735" b="1" dirty="0">
                <a:solidFill>
                  <a:schemeClr val="bg1"/>
                </a:solidFill>
                <a:latin typeface="Helvetica" panose="020B0604020202020204" pitchFamily="34" charset="0"/>
              </a:endParaRPr>
            </a:p>
          </p:txBody>
        </p:sp>
        <p:sp>
          <p:nvSpPr>
            <p:cNvPr id="59" name="文本框 58"/>
            <p:cNvSpPr txBox="1">
              <a:spLocks noChangeArrowheads="1"/>
            </p:cNvSpPr>
            <p:nvPr/>
          </p:nvSpPr>
          <p:spPr bwMode="auto">
            <a:xfrm>
              <a:off x="2603318" y="1020488"/>
              <a:ext cx="3673628" cy="18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200"/>
                </a:lnSpc>
                <a:defRPr/>
              </a:pPr>
              <a:r>
                <a:rPr lang="en-US" altLang="zh-CN" sz="1065" spc="800" dirty="0">
                  <a:solidFill>
                    <a:schemeClr val="bg1"/>
                  </a:solidFill>
                  <a:latin typeface="Helvetica" panose="020B0604020202020204" pitchFamily="34" charset="0"/>
                  <a:ea typeface="微软雅黑" panose="020B0503020204020204" pitchFamily="34" charset="-122"/>
                  <a:cs typeface="Arial" panose="020B0604020202020204" pitchFamily="34" charset="0"/>
                </a:rPr>
                <a:t>insert your desired text here </a:t>
              </a:r>
              <a:endParaRPr lang="zh-CN" altLang="en-US" sz="1065" spc="800" dirty="0">
                <a:solidFill>
                  <a:schemeClr val="bg1"/>
                </a:solidFill>
                <a:latin typeface="Helvetica" panose="020B0604020202020204" pitchFamily="34" charset="0"/>
                <a:ea typeface="微软雅黑" panose="020B0503020204020204" pitchFamily="34" charset="-122"/>
                <a:cs typeface="Arial" panose="020B0604020202020204" pitchFamily="34" charset="0"/>
              </a:endParaRPr>
            </a:p>
          </p:txBody>
        </p:sp>
      </p:grpSp>
      <p:sp>
        <p:nvSpPr>
          <p:cNvPr id="8" name="矩形 7"/>
          <p:cNvSpPr/>
          <p:nvPr/>
        </p:nvSpPr>
        <p:spPr>
          <a:xfrm>
            <a:off x="0" y="0"/>
            <a:ext cx="12192000" cy="6858000"/>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2"/>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1" fmla="*/ 0 w 1518234"/>
              <a:gd name="connsiteY0-2" fmla="*/ 1524635 h 1524635"/>
              <a:gd name="connsiteX1-3" fmla="*/ 762584 w 1518234"/>
              <a:gd name="connsiteY1-4" fmla="*/ 0 h 1524635"/>
              <a:gd name="connsiteX2-5" fmla="*/ 1518234 w 1518234"/>
              <a:gd name="connsiteY2-6" fmla="*/ 1435100 h 1524635"/>
              <a:gd name="connsiteX3-7" fmla="*/ 0 w 1518234"/>
              <a:gd name="connsiteY3-8" fmla="*/ 1524635 h 1524635"/>
            </a:gdLst>
            <a:ahLst/>
            <a:cxnLst>
              <a:cxn ang="0">
                <a:pos x="connsiteX0-1" y="connsiteY0-2"/>
              </a:cxn>
              <a:cxn ang="0">
                <a:pos x="connsiteX1-3" y="connsiteY1-4"/>
              </a:cxn>
              <a:cxn ang="0">
                <a:pos x="connsiteX2-5" y="connsiteY2-6"/>
              </a:cxn>
              <a:cxn ang="0">
                <a:pos x="connsiteX3-7" y="connsiteY3-8"/>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2"/>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1" fmla="*/ 0 w 1518234"/>
              <a:gd name="connsiteY0-2" fmla="*/ 1524635 h 1524635"/>
              <a:gd name="connsiteX1-3" fmla="*/ 762584 w 1518234"/>
              <a:gd name="connsiteY1-4" fmla="*/ 0 h 1524635"/>
              <a:gd name="connsiteX2-5" fmla="*/ 1518234 w 1518234"/>
              <a:gd name="connsiteY2-6" fmla="*/ 1435100 h 1524635"/>
              <a:gd name="connsiteX3-7" fmla="*/ 0 w 1518234"/>
              <a:gd name="connsiteY3-8" fmla="*/ 1524635 h 1524635"/>
            </a:gdLst>
            <a:ahLst/>
            <a:cxnLst>
              <a:cxn ang="0">
                <a:pos x="connsiteX0-1" y="connsiteY0-2"/>
              </a:cxn>
              <a:cxn ang="0">
                <a:pos x="connsiteX1-3" y="connsiteY1-4"/>
              </a:cxn>
              <a:cxn ang="0">
                <a:pos x="connsiteX2-5" y="connsiteY2-6"/>
              </a:cxn>
              <a:cxn ang="0">
                <a:pos x="connsiteX3-7" y="connsiteY3-8"/>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2"/>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1" fmla="*/ 0 w 1518234"/>
              <a:gd name="connsiteY0-2" fmla="*/ 1524635 h 1524635"/>
              <a:gd name="connsiteX1-3" fmla="*/ 762584 w 1518234"/>
              <a:gd name="connsiteY1-4" fmla="*/ 0 h 1524635"/>
              <a:gd name="connsiteX2-5" fmla="*/ 1518234 w 1518234"/>
              <a:gd name="connsiteY2-6" fmla="*/ 1435100 h 1524635"/>
              <a:gd name="connsiteX3-7" fmla="*/ 0 w 1518234"/>
              <a:gd name="connsiteY3-8" fmla="*/ 1524635 h 1524635"/>
            </a:gdLst>
            <a:ahLst/>
            <a:cxnLst>
              <a:cxn ang="0">
                <a:pos x="connsiteX0-1" y="connsiteY0-2"/>
              </a:cxn>
              <a:cxn ang="0">
                <a:pos x="connsiteX1-3" y="connsiteY1-4"/>
              </a:cxn>
              <a:cxn ang="0">
                <a:pos x="connsiteX2-5" y="connsiteY2-6"/>
              </a:cxn>
              <a:cxn ang="0">
                <a:pos x="connsiteX3-7" y="connsiteY3-8"/>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569031" y="1410020"/>
            <a:ext cx="4501251" cy="3376503"/>
            <a:chOff x="3570317" y="1201648"/>
            <a:chExt cx="4779034" cy="3584875"/>
          </a:xfrm>
          <a:solidFill>
            <a:srgbClr val="FFC000"/>
          </a:solidFill>
        </p:grpSpPr>
        <p:sp>
          <p:nvSpPr>
            <p:cNvPr id="23" name="矩形 22"/>
            <p:cNvSpPr/>
            <p:nvPr/>
          </p:nvSpPr>
          <p:spPr>
            <a:xfrm>
              <a:off x="3570317" y="1201648"/>
              <a:ext cx="4779034" cy="586596"/>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570317" y="1788244"/>
              <a:ext cx="655608" cy="2411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570317" y="4199927"/>
              <a:ext cx="4779034" cy="5865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693743" y="3997870"/>
              <a:ext cx="655608" cy="2020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693743" y="1754576"/>
              <a:ext cx="655608" cy="4756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3273057" y="2935715"/>
            <a:ext cx="7749237" cy="1107996"/>
          </a:xfrm>
          <a:prstGeom prst="rect">
            <a:avLst/>
          </a:prstGeom>
          <a:noFill/>
        </p:spPr>
        <p:txBody>
          <a:bodyPr wrap="none" rtlCol="0">
            <a:spAutoFit/>
          </a:bodyPr>
          <a:lstStyle/>
          <a:p>
            <a:r>
              <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感谢观看 </a:t>
            </a:r>
            <a:r>
              <a:rPr lang="en-US" altLang="zh-CN"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THANKS </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7" presetClass="entr" presetSubtype="0" fill="hold" nodeType="afterEffect">
                                  <p:stCondLst>
                                    <p:cond delay="0"/>
                                  </p:stCondLst>
                                  <p:childTnLst>
                                    <p:set>
                                      <p:cBhvr>
                                        <p:cTn id="11" dur="1" fill="hold">
                                          <p:stCondLst>
                                            <p:cond delay="0"/>
                                          </p:stCondLst>
                                        </p:cTn>
                                        <p:tgtEl>
                                          <p:spTgt spid="37893"/>
                                        </p:tgtEl>
                                        <p:attrNameLst>
                                          <p:attrName>style.visibility</p:attrName>
                                        </p:attrNameLst>
                                      </p:cBhvr>
                                      <p:to>
                                        <p:strVal val="visible"/>
                                      </p:to>
                                    </p:set>
                                    <p:animEffect transition="in" filter="fade">
                                      <p:cBhvr>
                                        <p:cTn id="12" dur="1000"/>
                                        <p:tgtEl>
                                          <p:spTgt spid="37893"/>
                                        </p:tgtEl>
                                      </p:cBhvr>
                                    </p:animEffect>
                                    <p:anim calcmode="lin" valueType="num">
                                      <p:cBhvr>
                                        <p:cTn id="13" dur="1000" fill="hold"/>
                                        <p:tgtEl>
                                          <p:spTgt spid="37893"/>
                                        </p:tgtEl>
                                        <p:attrNameLst>
                                          <p:attrName>ppt_x</p:attrName>
                                        </p:attrNameLst>
                                      </p:cBhvr>
                                      <p:tavLst>
                                        <p:tav tm="0">
                                          <p:val>
                                            <p:strVal val="#ppt_x"/>
                                          </p:val>
                                        </p:tav>
                                        <p:tav tm="100000">
                                          <p:val>
                                            <p:strVal val="#ppt_x"/>
                                          </p:val>
                                        </p:tav>
                                      </p:tavLst>
                                    </p:anim>
                                    <p:anim calcmode="lin" valueType="num">
                                      <p:cBhvr>
                                        <p:cTn id="14" dur="900" decel="100000" fill="hold"/>
                                        <p:tgtEl>
                                          <p:spTgt spid="37893"/>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893"/>
                                        </p:tgtEl>
                                        <p:attrNameLst>
                                          <p:attrName>ppt_y</p:attrName>
                                        </p:attrNameLst>
                                      </p:cBhvr>
                                      <p:tavLst>
                                        <p:tav tm="0">
                                          <p:val>
                                            <p:strVal val="#ppt_y-.03"/>
                                          </p:val>
                                        </p:tav>
                                        <p:tav tm="100000">
                                          <p:val>
                                            <p:strVal val="#ppt_y"/>
                                          </p:val>
                                        </p:tav>
                                      </p:tavLst>
                                    </p:anim>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horizontal)">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2"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4.1.2  创建普通索引</a:t>
            </a:r>
          </a:p>
        </p:txBody>
      </p:sp>
      <p:sp>
        <p:nvSpPr>
          <p:cNvPr id="4" name="文本框 3"/>
          <p:cNvSpPr txBox="1"/>
          <p:nvPr/>
        </p:nvSpPr>
        <p:spPr>
          <a:xfrm>
            <a:off x="1044575" y="1463040"/>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1.创建表的同时创建索引</a:t>
            </a:r>
          </a:p>
        </p:txBody>
      </p:sp>
      <p:sp>
        <p:nvSpPr>
          <p:cNvPr id="43" name="Oval 42"/>
          <p:cNvSpPr/>
          <p:nvPr/>
        </p:nvSpPr>
        <p:spPr>
          <a:xfrm>
            <a:off x="385445" y="1523365"/>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328930" y="204660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3" name="文本框 2"/>
          <p:cNvSpPr txBox="1"/>
          <p:nvPr/>
        </p:nvSpPr>
        <p:spPr>
          <a:xfrm>
            <a:off x="144145" y="3054350"/>
            <a:ext cx="4392295" cy="2861310"/>
          </a:xfrm>
          <a:prstGeom prst="rect">
            <a:avLst/>
          </a:prstGeom>
          <a:noFill/>
        </p:spPr>
        <p:txBody>
          <a:bodyPr wrap="square" rtlCol="0">
            <a:spAutoFit/>
          </a:bodyPr>
          <a:lstStyle/>
          <a:p>
            <a:pPr indent="457200" fontAlgn="auto">
              <a:lnSpc>
                <a:spcPct val="150000"/>
              </a:lnSpc>
            </a:pPr>
            <a:r>
              <a:rPr lang="en-US" altLang="zh-CN" sz="2000">
                <a:latin typeface="微软雅黑" panose="020B0503020204020204" pitchFamily="34" charset="-122"/>
                <a:ea typeface="微软雅黑" panose="020B0503020204020204" pitchFamily="34" charset="-122"/>
              </a:rPr>
              <a:t>此时表内还没有数据，可以使用explain语句来检查表内的索引是否被使用。使用explain命令可以查看SQL语句的执行计划，查看该SQL语句有没有使用索引、有没有做全表扫描等。</a:t>
            </a:r>
            <a:r>
              <a:rPr lang="zh-CN" altLang="en-US" sz="2000">
                <a:latin typeface="微软雅黑" panose="020B0503020204020204" pitchFamily="34" charset="-122"/>
                <a:ea typeface="微软雅黑" panose="020B0503020204020204" pitchFamily="34" charset="-122"/>
              </a:rPr>
              <a:t>例如，</a:t>
            </a:r>
          </a:p>
        </p:txBody>
      </p:sp>
      <p:sp>
        <p:nvSpPr>
          <p:cNvPr id="8" name="文本框 7"/>
          <p:cNvSpPr txBox="1"/>
          <p:nvPr/>
        </p:nvSpPr>
        <p:spPr>
          <a:xfrm>
            <a:off x="328930" y="6017260"/>
            <a:ext cx="7716112" cy="499624"/>
          </a:xfrm>
          <a:prstGeom prst="rect">
            <a:avLst/>
          </a:prstGeom>
          <a:solidFill>
            <a:schemeClr val="accent1">
              <a:lumMod val="40000"/>
              <a:lumOff val="60000"/>
            </a:schemeClr>
          </a:solidFill>
        </p:spPr>
        <p:txBody>
          <a:bodyPr wrap="square" rtlCol="0" anchor="t">
            <a:spAutoFit/>
          </a:bodyPr>
          <a:lstStyle/>
          <a:p>
            <a:pPr indent="0" algn="just" fontAlgn="auto">
              <a:lnSpc>
                <a:spcPct val="150000"/>
              </a:lnSpc>
            </a:pPr>
            <a:r>
              <a:rPr lang="en-US" altLang="zh-CN" sz="2000" dirty="0">
                <a:latin typeface="微软雅黑" panose="020B0503020204020204" pitchFamily="34" charset="-122"/>
                <a:ea typeface="微软雅黑" panose="020B0503020204020204" pitchFamily="34" charset="-122"/>
                <a:sym typeface="+mn-ea"/>
              </a:rPr>
              <a:t>explain select * from </a:t>
            </a:r>
            <a:r>
              <a:rPr lang="en-US" altLang="zh-CN" sz="2000" dirty="0" err="1">
                <a:latin typeface="微软雅黑" panose="020B0503020204020204" pitchFamily="34" charset="-122"/>
                <a:ea typeface="微软雅黑" panose="020B0503020204020204" pitchFamily="34" charset="-122"/>
                <a:sym typeface="+mn-ea"/>
              </a:rPr>
              <a:t>tb_student_item</a:t>
            </a:r>
            <a:r>
              <a:rPr lang="en-US" altLang="zh-CN" sz="2000" dirty="0">
                <a:latin typeface="微软雅黑" panose="020B0503020204020204" pitchFamily="34" charset="-122"/>
                <a:ea typeface="微软雅黑" panose="020B0503020204020204" pitchFamily="34" charset="-122"/>
                <a:sym typeface="+mn-ea"/>
              </a:rPr>
              <a:t> where </a:t>
            </a:r>
            <a:r>
              <a:rPr lang="en-US" altLang="zh-CN" sz="2000" dirty="0" err="1">
                <a:latin typeface="微软雅黑" panose="020B0503020204020204" pitchFamily="34" charset="-122"/>
                <a:ea typeface="微软雅黑" panose="020B0503020204020204" pitchFamily="34" charset="-122"/>
                <a:sym typeface="+mn-ea"/>
              </a:rPr>
              <a:t>studentId</a:t>
            </a:r>
            <a:r>
              <a:rPr lang="en-US" altLang="zh-CN" sz="2000" dirty="0">
                <a:latin typeface="微软雅黑" panose="020B0503020204020204" pitchFamily="34" charset="-122"/>
                <a:ea typeface="微软雅黑" panose="020B0503020204020204" pitchFamily="34" charset="-122"/>
                <a:sym typeface="+mn-ea"/>
              </a:rPr>
              <a:t> = 1；</a:t>
            </a:r>
          </a:p>
        </p:txBody>
      </p:sp>
      <p:sp>
        <p:nvSpPr>
          <p:cNvPr id="6" name="矩形 1"/>
          <p:cNvSpPr/>
          <p:nvPr/>
        </p:nvSpPr>
        <p:spPr>
          <a:xfrm>
            <a:off x="5720080" y="1312545"/>
            <a:ext cx="592899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运行explain语句，在Navicat窗口中可以看到索引被使用，如图4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12所示。</a:t>
            </a:r>
          </a:p>
        </p:txBody>
      </p:sp>
      <p:pic>
        <p:nvPicPr>
          <p:cNvPr id="7" name="图片 6"/>
          <p:cNvPicPr>
            <a:picLocks noChangeAspect="1"/>
          </p:cNvPicPr>
          <p:nvPr/>
        </p:nvPicPr>
        <p:blipFill>
          <a:blip r:embed="rId4"/>
          <a:stretch>
            <a:fillRect/>
          </a:stretch>
        </p:blipFill>
        <p:spPr>
          <a:xfrm>
            <a:off x="6684645" y="2400300"/>
            <a:ext cx="4450080" cy="2994660"/>
          </a:xfrm>
          <a:prstGeom prst="rect">
            <a:avLst/>
          </a:prstGeom>
        </p:spPr>
      </p:pic>
      <p:sp>
        <p:nvSpPr>
          <p:cNvPr id="10" name="文本框 9"/>
          <p:cNvSpPr txBox="1"/>
          <p:nvPr/>
        </p:nvSpPr>
        <p:spPr>
          <a:xfrm>
            <a:off x="7122795" y="5463540"/>
            <a:ext cx="408813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图4-12    运行explain命令的结果</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4.1.2  创建普通索引</a:t>
            </a:r>
          </a:p>
        </p:txBody>
      </p:sp>
      <p:sp>
        <p:nvSpPr>
          <p:cNvPr id="4" name="文本框 3"/>
          <p:cNvSpPr txBox="1"/>
          <p:nvPr/>
        </p:nvSpPr>
        <p:spPr>
          <a:xfrm>
            <a:off x="1044575" y="1463040"/>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2.在已有表上创建索引</a:t>
            </a:r>
          </a:p>
        </p:txBody>
      </p:sp>
      <p:sp>
        <p:nvSpPr>
          <p:cNvPr id="43" name="Oval 42"/>
          <p:cNvSpPr/>
          <p:nvPr/>
        </p:nvSpPr>
        <p:spPr>
          <a:xfrm>
            <a:off x="385445" y="1523365"/>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109220" y="343598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4-2</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6" name="矩形 15"/>
          <p:cNvSpPr/>
          <p:nvPr/>
        </p:nvSpPr>
        <p:spPr>
          <a:xfrm>
            <a:off x="2125980" y="9713595"/>
            <a:ext cx="8048625" cy="2861310"/>
          </a:xfrm>
          <a:prstGeom prst="rect">
            <a:avLst/>
          </a:prstGeom>
          <a:solidFill>
            <a:schemeClr val="bg2">
              <a:lumMod val="50000"/>
            </a:schemeClr>
          </a:solidFill>
        </p:spPr>
        <p:txBody>
          <a:bodyPr wrap="square">
            <a:spAutoFit/>
            <a:scene3d>
              <a:camera prst="orthographicFront"/>
              <a:lightRig rig="threePt" dir="t"/>
            </a:scene3d>
            <a:sp3d contourW="12700"/>
          </a:bodyPr>
          <a:lstStyle/>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create table table_name （</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属性名数据类型,</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属性名数据类型,</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index|key ［索引名］ (属性名 l ［长度］ ［asc|desc］)</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8" name="文本框 7"/>
          <p:cNvSpPr txBox="1"/>
          <p:nvPr/>
        </p:nvSpPr>
        <p:spPr>
          <a:xfrm>
            <a:off x="1915160" y="5278755"/>
            <a:ext cx="7235190" cy="553085"/>
          </a:xfrm>
          <a:prstGeom prst="rect">
            <a:avLst/>
          </a:prstGeom>
          <a:solidFill>
            <a:schemeClr val="accent1">
              <a:lumMod val="40000"/>
              <a:lumOff val="60000"/>
            </a:schemeClr>
          </a:solidFill>
        </p:spPr>
        <p:txBody>
          <a:bodyPr wrap="square" rtlCol="0" anchor="t">
            <a:spAutoFit/>
          </a:bodyPr>
          <a:lstStyle/>
          <a:p>
            <a:pPr indent="0" algn="just" fontAlgn="auto">
              <a:lnSpc>
                <a:spcPct val="150000"/>
              </a:lnSpc>
            </a:pPr>
            <a:r>
              <a:rPr lang="en-US" altLang="zh-CN" sz="2000">
                <a:latin typeface="微软雅黑" panose="020B0503020204020204" pitchFamily="34" charset="-122"/>
                <a:ea typeface="微软雅黑" panose="020B0503020204020204" pitchFamily="34" charset="-122"/>
                <a:sym typeface="+mn-ea"/>
              </a:rPr>
              <a:t>create index index_itemId on tb_student_item (itemId)；</a:t>
            </a:r>
          </a:p>
        </p:txBody>
      </p:sp>
      <p:sp>
        <p:nvSpPr>
          <p:cNvPr id="6" name="矩形 1"/>
          <p:cNvSpPr/>
          <p:nvPr/>
        </p:nvSpPr>
        <p:spPr>
          <a:xfrm>
            <a:off x="193040" y="2019300"/>
            <a:ext cx="970026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在已有表上创建索引的一般命令格式如下。</a:t>
            </a:r>
          </a:p>
        </p:txBody>
      </p:sp>
      <p:sp>
        <p:nvSpPr>
          <p:cNvPr id="5" name="文本框 4"/>
          <p:cNvSpPr txBox="1"/>
          <p:nvPr/>
        </p:nvSpPr>
        <p:spPr>
          <a:xfrm>
            <a:off x="715645" y="2672715"/>
            <a:ext cx="7235190" cy="553085"/>
          </a:xfrm>
          <a:prstGeom prst="rect">
            <a:avLst/>
          </a:prstGeom>
          <a:solidFill>
            <a:schemeClr val="accent1">
              <a:lumMod val="40000"/>
              <a:lumOff val="60000"/>
            </a:schemeClr>
          </a:solidFill>
        </p:spPr>
        <p:txBody>
          <a:bodyPr wrap="square" rtlCol="0" anchor="t">
            <a:spAutoFit/>
          </a:bodyPr>
          <a:lstStyle/>
          <a:p>
            <a:pPr indent="0" algn="just" fontAlgn="auto">
              <a:lnSpc>
                <a:spcPct val="150000"/>
              </a:lnSpc>
            </a:pPr>
            <a:r>
              <a:rPr lang="en-US" altLang="zh-CN" sz="2000">
                <a:latin typeface="微软雅黑" panose="020B0503020204020204" pitchFamily="34" charset="-122"/>
                <a:ea typeface="微软雅黑" panose="020B0503020204020204" pitchFamily="34" charset="-122"/>
                <a:sym typeface="+mn-ea"/>
              </a:rPr>
              <a:t>create index 索引名on 表名 (属性名 ［长度］ ［asc | desc］)；</a:t>
            </a:r>
          </a:p>
        </p:txBody>
      </p:sp>
      <p:sp>
        <p:nvSpPr>
          <p:cNvPr id="9" name="矩形 1"/>
          <p:cNvSpPr/>
          <p:nvPr/>
        </p:nvSpPr>
        <p:spPr>
          <a:xfrm>
            <a:off x="1421130" y="3553460"/>
            <a:ext cx="970026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在学生党员活动记录表中为活动记录id字段创建索引。</a:t>
            </a:r>
          </a:p>
        </p:txBody>
      </p:sp>
      <p:sp>
        <p:nvSpPr>
          <p:cNvPr id="11" name="右箭头 10"/>
          <p:cNvSpPr/>
          <p:nvPr/>
        </p:nvSpPr>
        <p:spPr>
          <a:xfrm>
            <a:off x="272415" y="4747260"/>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
          <p:cNvSpPr/>
          <p:nvPr/>
        </p:nvSpPr>
        <p:spPr>
          <a:xfrm>
            <a:off x="1537335" y="4538980"/>
            <a:ext cx="970026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在Navicat中新建查询，输入并运行如下语句。</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4.1.2  创建普通索引</a:t>
            </a:r>
          </a:p>
        </p:txBody>
      </p:sp>
      <p:sp>
        <p:nvSpPr>
          <p:cNvPr id="4" name="文本框 3"/>
          <p:cNvSpPr txBox="1"/>
          <p:nvPr/>
        </p:nvSpPr>
        <p:spPr>
          <a:xfrm>
            <a:off x="1044575" y="1463040"/>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2.在已有表上创建索引</a:t>
            </a:r>
          </a:p>
        </p:txBody>
      </p:sp>
      <p:sp>
        <p:nvSpPr>
          <p:cNvPr id="43" name="Oval 42"/>
          <p:cNvSpPr/>
          <p:nvPr/>
        </p:nvSpPr>
        <p:spPr>
          <a:xfrm>
            <a:off x="385445" y="1523365"/>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109220" y="220345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4-2</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6" name="矩形 15"/>
          <p:cNvSpPr/>
          <p:nvPr/>
        </p:nvSpPr>
        <p:spPr>
          <a:xfrm>
            <a:off x="2125980" y="9713595"/>
            <a:ext cx="8048625" cy="2861310"/>
          </a:xfrm>
          <a:prstGeom prst="rect">
            <a:avLst/>
          </a:prstGeom>
          <a:solidFill>
            <a:schemeClr val="bg2">
              <a:lumMod val="50000"/>
            </a:schemeClr>
          </a:solidFill>
        </p:spPr>
        <p:txBody>
          <a:bodyPr wrap="square">
            <a:spAutoFit/>
            <a:scene3d>
              <a:camera prst="orthographicFront"/>
              <a:lightRig rig="threePt" dir="t"/>
            </a:scene3d>
            <a:sp3d contourW="12700"/>
          </a:bodyPr>
          <a:lstStyle/>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create table table_name （</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属性名数据类型,</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属性名数据类型,</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index|key ［索引名］ (属性名 l ［长度］ ［asc|desc］)</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矩形 1"/>
          <p:cNvSpPr/>
          <p:nvPr/>
        </p:nvSpPr>
        <p:spPr>
          <a:xfrm>
            <a:off x="1421130" y="2308860"/>
            <a:ext cx="9700260"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或者在Navicat中右击tb_student_item表，在弹出的快捷菜单中选择“设计表”命令，在打开的窗口中选择“索引”选项卡，创建索引即可，如图4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13所示。</a:t>
            </a:r>
          </a:p>
        </p:txBody>
      </p:sp>
      <p:sp>
        <p:nvSpPr>
          <p:cNvPr id="11" name="右箭头 10"/>
          <p:cNvSpPr/>
          <p:nvPr/>
        </p:nvSpPr>
        <p:spPr>
          <a:xfrm>
            <a:off x="156210" y="3869055"/>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3568065" y="3323590"/>
            <a:ext cx="4396740" cy="2926080"/>
          </a:xfrm>
          <a:prstGeom prst="rect">
            <a:avLst/>
          </a:prstGeom>
        </p:spPr>
      </p:pic>
      <p:sp>
        <p:nvSpPr>
          <p:cNvPr id="10" name="文本框 9"/>
          <p:cNvSpPr txBox="1"/>
          <p:nvPr/>
        </p:nvSpPr>
        <p:spPr>
          <a:xfrm>
            <a:off x="3876675" y="6249670"/>
            <a:ext cx="408813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图4-13    在已有表上创建索引</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4.1.2  创建普通索引</a:t>
            </a:r>
          </a:p>
        </p:txBody>
      </p:sp>
      <p:sp>
        <p:nvSpPr>
          <p:cNvPr id="4" name="文本框 3"/>
          <p:cNvSpPr txBox="1"/>
          <p:nvPr/>
        </p:nvSpPr>
        <p:spPr>
          <a:xfrm>
            <a:off x="1044575" y="1463040"/>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3.以修改表结构的方式来增加索引</a:t>
            </a:r>
          </a:p>
        </p:txBody>
      </p:sp>
      <p:sp>
        <p:nvSpPr>
          <p:cNvPr id="43" name="Oval 42"/>
          <p:cNvSpPr/>
          <p:nvPr/>
        </p:nvSpPr>
        <p:spPr>
          <a:xfrm>
            <a:off x="385445" y="1523365"/>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9" name="矩形 1"/>
          <p:cNvSpPr/>
          <p:nvPr/>
        </p:nvSpPr>
        <p:spPr>
          <a:xfrm>
            <a:off x="264160" y="2085340"/>
            <a:ext cx="10437495"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除了上述两种方式之外，还可以通过alter语句来创建普通索引，语句格式如下。</a:t>
            </a:r>
          </a:p>
        </p:txBody>
      </p:sp>
      <p:grpSp>
        <p:nvGrpSpPr>
          <p:cNvPr id="8" name="组合 7"/>
          <p:cNvGrpSpPr/>
          <p:nvPr/>
        </p:nvGrpSpPr>
        <p:grpSpPr>
          <a:xfrm>
            <a:off x="805180" y="2740025"/>
            <a:ext cx="10716260" cy="626110"/>
            <a:chOff x="-61810" y="10301"/>
            <a:chExt cx="7299946" cy="3385694"/>
          </a:xfrm>
        </p:grpSpPr>
        <p:sp>
          <p:nvSpPr>
            <p:cNvPr id="5" name="圆角矩形 10"/>
            <p:cNvSpPr/>
            <p:nvPr/>
          </p:nvSpPr>
          <p:spPr>
            <a:xfrm>
              <a:off x="0" y="11114"/>
              <a:ext cx="6366396" cy="3384881"/>
            </a:xfrm>
            <a:prstGeom prst="roundRect">
              <a:avLst>
                <a:gd name="adj" fmla="val 16667"/>
              </a:avLst>
            </a:prstGeom>
            <a:solidFill>
              <a:srgbClr val="F2DCDB"/>
            </a:solidFill>
            <a:ln w="9525">
              <a:noFill/>
            </a:ln>
          </p:spPr>
          <p:txBody>
            <a:bodyPr wrap="none" anchor="ctr"/>
            <a:lstStyle/>
            <a:p>
              <a:pPr algn="just" eaLnBrk="0" hangingPunct="0">
                <a:lnSpc>
                  <a:spcPct val="135000"/>
                </a:lnSpc>
                <a:buClr>
                  <a:srgbClr val="31B6FD"/>
                </a:buClr>
                <a:buFont typeface="Wingdings" panose="05000000000000000000" pitchFamily="2" charset="2"/>
              </a:pPr>
              <a:endParaRPr lang="zh-CN" altLang="en-US" sz="2400" b="1" dirty="0">
                <a:solidFill>
                  <a:srgbClr val="0000FF"/>
                </a:solidFill>
                <a:latin typeface="黑体" panose="02010609060101010101" charset="-122"/>
                <a:ea typeface="黑体" panose="02010609060101010101" charset="-122"/>
              </a:endParaRPr>
            </a:p>
          </p:txBody>
        </p:sp>
        <p:sp>
          <p:nvSpPr>
            <p:cNvPr id="6" name="矩形 1"/>
            <p:cNvSpPr/>
            <p:nvPr/>
          </p:nvSpPr>
          <p:spPr>
            <a:xfrm>
              <a:off x="-61810" y="10301"/>
              <a:ext cx="7299946" cy="2990811"/>
            </a:xfrm>
            <a:prstGeom prst="rect">
              <a:avLst/>
            </a:prstGeom>
            <a:noFill/>
            <a:ln w="9525">
              <a:noFill/>
            </a:ln>
          </p:spPr>
          <p:txBody>
            <a:bodyPr wrap="square">
              <a:spAutoFit/>
            </a:bodyPr>
            <a:lstStyle/>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alter table 表名 add index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key 索引名 (属性名 ［长度］［asc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desc］)；</a:t>
              </a:r>
            </a:p>
          </p:txBody>
        </p:sp>
      </p:grpSp>
      <p:sp>
        <p:nvSpPr>
          <p:cNvPr id="7" name="矩形 1"/>
          <p:cNvSpPr/>
          <p:nvPr/>
        </p:nvSpPr>
        <p:spPr>
          <a:xfrm>
            <a:off x="385445" y="3699510"/>
            <a:ext cx="1139507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在上面的例子中，如果不使用【例4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2】的方式来创建index_itemId索引，那么可以在新建查询窗口中执行下面的语句来获得相同的效果。</a:t>
            </a:r>
          </a:p>
        </p:txBody>
      </p:sp>
      <p:grpSp>
        <p:nvGrpSpPr>
          <p:cNvPr id="12" name="组合 11"/>
          <p:cNvGrpSpPr/>
          <p:nvPr/>
        </p:nvGrpSpPr>
        <p:grpSpPr>
          <a:xfrm>
            <a:off x="805180" y="4961890"/>
            <a:ext cx="9070340" cy="628015"/>
            <a:chOff x="-61810" y="0"/>
            <a:chExt cx="6690993" cy="3395995"/>
          </a:xfrm>
        </p:grpSpPr>
        <p:sp>
          <p:nvSpPr>
            <p:cNvPr id="13" name="圆角矩形 10"/>
            <p:cNvSpPr/>
            <p:nvPr/>
          </p:nvSpPr>
          <p:spPr>
            <a:xfrm>
              <a:off x="0" y="11114"/>
              <a:ext cx="6366396" cy="3384881"/>
            </a:xfrm>
            <a:prstGeom prst="roundRect">
              <a:avLst>
                <a:gd name="adj" fmla="val 16667"/>
              </a:avLst>
            </a:prstGeom>
            <a:solidFill>
              <a:srgbClr val="F2DCDB"/>
            </a:solidFill>
            <a:ln w="9525">
              <a:noFill/>
            </a:ln>
          </p:spPr>
          <p:txBody>
            <a:bodyPr wrap="none" anchor="ctr"/>
            <a:lstStyle/>
            <a:p>
              <a:pPr algn="just" eaLnBrk="0" hangingPunct="0">
                <a:lnSpc>
                  <a:spcPct val="135000"/>
                </a:lnSpc>
                <a:buClr>
                  <a:srgbClr val="31B6FD"/>
                </a:buClr>
                <a:buFont typeface="Wingdings" panose="05000000000000000000" pitchFamily="2" charset="2"/>
              </a:pPr>
              <a:endParaRPr lang="zh-CN" altLang="en-US" sz="2400" b="1" dirty="0">
                <a:solidFill>
                  <a:srgbClr val="0000FF"/>
                </a:solidFill>
                <a:latin typeface="黑体" panose="02010609060101010101" charset="-122"/>
                <a:ea typeface="黑体" panose="02010609060101010101" charset="-122"/>
              </a:endParaRPr>
            </a:p>
          </p:txBody>
        </p:sp>
        <p:sp>
          <p:nvSpPr>
            <p:cNvPr id="14" name="矩形 1"/>
            <p:cNvSpPr/>
            <p:nvPr/>
          </p:nvSpPr>
          <p:spPr>
            <a:xfrm>
              <a:off x="-61810" y="0"/>
              <a:ext cx="6690993" cy="2990811"/>
            </a:xfrm>
            <a:prstGeom prst="rect">
              <a:avLst/>
            </a:prstGeom>
            <a:noFill/>
            <a:ln w="9525">
              <a:noFill/>
            </a:ln>
          </p:spPr>
          <p:txBody>
            <a:bodyPr wrap="square">
              <a:spAutoFit/>
            </a:bodyPr>
            <a:lstStyle/>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alter table tb_student_item add index index_itemId (itemId)；</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 fill="hold"/>
                                        <p:tgtEl>
                                          <p:spTgt spid="8"/>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 fill="hold"/>
                                        <p:tgtEl>
                                          <p:spTgt spid="1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4.1.3  创建唯一索引</a:t>
            </a:r>
          </a:p>
        </p:txBody>
      </p:sp>
      <p:sp>
        <p:nvSpPr>
          <p:cNvPr id="51213" name="AutoShape 3"/>
          <p:cNvSpPr/>
          <p:nvPr/>
        </p:nvSpPr>
        <p:spPr>
          <a:xfrm>
            <a:off x="1118870" y="1707515"/>
            <a:ext cx="9994265" cy="4164494"/>
          </a:xfrm>
          <a:prstGeom prst="cloudCallout">
            <a:avLst>
              <a:gd name="adj1" fmla="val -33352"/>
              <a:gd name="adj2" fmla="val 63745"/>
            </a:avLst>
          </a:prstGeom>
          <a:solidFill>
            <a:srgbClr val="F8F8F8"/>
          </a:solidFill>
          <a:ln w="9525" cap="flat" cmpd="sng">
            <a:solidFill>
              <a:srgbClr val="ED7D31"/>
            </a:solidFill>
            <a:prstDash val="solid"/>
            <a:headEnd type="none" w="med" len="med"/>
            <a:tailEnd type="none" w="med" len="med"/>
          </a:ln>
        </p:spPr>
        <p:txBody>
          <a:bodyPr/>
          <a:lstStyle/>
          <a:p>
            <a:pPr>
              <a:lnSpc>
                <a:spcPct val="150000"/>
              </a:lnSpc>
              <a:buFont typeface="Arial" panose="020B0604020202020204" pitchFamily="34" charset="0"/>
              <a:buNone/>
            </a:pPr>
            <a:endParaRPr lang="zh-CN" altLang="en-US" dirty="0">
              <a:latin typeface="微软雅黑" panose="020B0503020204020204" pitchFamily="34" charset="-122"/>
            </a:endParaRPr>
          </a:p>
        </p:txBody>
      </p:sp>
      <p:sp>
        <p:nvSpPr>
          <p:cNvPr id="51214" name="矩形 1"/>
          <p:cNvSpPr/>
          <p:nvPr/>
        </p:nvSpPr>
        <p:spPr>
          <a:xfrm>
            <a:off x="2800477" y="2232882"/>
            <a:ext cx="6932399" cy="2861310"/>
          </a:xfrm>
          <a:prstGeom prst="rect">
            <a:avLst/>
          </a:prstGeom>
          <a:noFill/>
          <a:ln w="9525">
            <a:noFill/>
          </a:ln>
        </p:spPr>
        <p:txBody>
          <a:bodyPr wrap="square">
            <a:spAutoFit/>
          </a:bodyPr>
          <a:lstStyle/>
          <a:p>
            <a:pPr indent="539750">
              <a:lnSpc>
                <a:spcPct val="150000"/>
              </a:lnSpc>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唯一索引指的是在创建索引时，其引用的字段列值必须是唯一的，即不可重复。通过唯一索引可以更快地查询某条记录。在MySQL中对于唯一索引有自动创建和手动创建两种情况，当数据库表里有完整性约束或者设置了某个字段为主键时，系统会自动创建索引关联该字段，其他情况下则需要手动创建唯一索引。</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4.1.3  创建唯一索引</a:t>
            </a:r>
          </a:p>
        </p:txBody>
      </p:sp>
      <p:sp>
        <p:nvSpPr>
          <p:cNvPr id="9" name="矩形 1"/>
          <p:cNvSpPr/>
          <p:nvPr/>
        </p:nvSpPr>
        <p:spPr>
          <a:xfrm>
            <a:off x="264160" y="1466850"/>
            <a:ext cx="11673840" cy="147637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与普通索引一样，创建唯一索引也有三种方式，</a:t>
            </a:r>
            <a:r>
              <a:rPr sz="2000" b="1" dirty="0">
                <a:latin typeface="微软雅黑" panose="020B0503020204020204" pitchFamily="34" charset="-122"/>
                <a:ea typeface="微软雅黑" panose="020B0503020204020204" pitchFamily="34" charset="-122"/>
              </a:rPr>
              <a:t>分别是创建表的同时创建索引、在已有表上创建索引和改变表结构增加索引</a:t>
            </a:r>
            <a:r>
              <a:rPr sz="2000" dirty="0">
                <a:latin typeface="微软雅黑" panose="020B0503020204020204" pitchFamily="34" charset="-122"/>
                <a:ea typeface="微软雅黑" panose="020B0503020204020204" pitchFamily="34" charset="-122"/>
              </a:rPr>
              <a:t>。</a:t>
            </a:r>
            <a:r>
              <a:rPr sz="2000" b="1" dirty="0">
                <a:solidFill>
                  <a:schemeClr val="accent1"/>
                </a:solidFill>
                <a:latin typeface="微软雅黑" panose="020B0503020204020204" pitchFamily="34" charset="-122"/>
                <a:ea typeface="微软雅黑" panose="020B0503020204020204" pitchFamily="34" charset="-122"/>
              </a:rPr>
              <a:t>不同</a:t>
            </a:r>
            <a:r>
              <a:rPr sz="2000" dirty="0">
                <a:latin typeface="微软雅黑" panose="020B0503020204020204" pitchFamily="34" charset="-122"/>
                <a:ea typeface="微软雅黑" panose="020B0503020204020204" pitchFamily="34" charset="-122"/>
              </a:rPr>
              <a:t>的是，在使用SQL语句创建唯一索引时，需要将上节例子中所有index关键字前面加上unique。例如，</a:t>
            </a:r>
          </a:p>
        </p:txBody>
      </p:sp>
      <p:sp>
        <p:nvSpPr>
          <p:cNvPr id="5" name="文本框 4"/>
          <p:cNvSpPr txBox="1"/>
          <p:nvPr/>
        </p:nvSpPr>
        <p:spPr>
          <a:xfrm>
            <a:off x="419100" y="3021330"/>
            <a:ext cx="6315710" cy="332295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create table tb_student_item</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id int primary key auto_increment,</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studentId int,</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itemId int,</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unique index index_studentId (studentId),</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a:t>
            </a:r>
          </a:p>
        </p:txBody>
      </p:sp>
      <p:sp>
        <p:nvSpPr>
          <p:cNvPr id="3" name="矩形 2"/>
          <p:cNvSpPr/>
          <p:nvPr/>
        </p:nvSpPr>
        <p:spPr>
          <a:xfrm>
            <a:off x="8660130" y="3306445"/>
            <a:ext cx="1097280" cy="1198880"/>
          </a:xfrm>
          <a:prstGeom prst="rect">
            <a:avLst/>
          </a:prstGeom>
          <a:noFill/>
          <a:ln>
            <a:noFill/>
          </a:ln>
        </p:spPr>
        <p:txBody>
          <a:bodyPr wrap="none" rtlCol="0" anchor="t">
            <a:spAutoFit/>
          </a:bodyPr>
          <a:lstStyle/>
          <a:p>
            <a:pPr algn="ctr"/>
            <a:r>
              <a:rPr lang="zh-CN" altLang="en-US" sz="7200" b="1">
                <a:ln w="25400">
                  <a:gradFill>
                    <a:gsLst>
                      <a:gs pos="0">
                        <a:srgbClr val="5B9BD5">
                          <a:lumMod val="5000"/>
                          <a:lumOff val="95000"/>
                        </a:srgbClr>
                      </a:gs>
                      <a:gs pos="74000">
                        <a:srgbClr val="FAAD26"/>
                      </a:gs>
                      <a:gs pos="83000">
                        <a:srgbClr val="FF9933"/>
                      </a:gs>
                      <a:gs pos="100000">
                        <a:srgbClr val="FFDF2D">
                          <a:lumMod val="37000"/>
                          <a:lumOff val="63000"/>
                        </a:srgbClr>
                      </a:gs>
                    </a:gsLst>
                    <a:lin ang="5400000" scaled="1"/>
                  </a:gradFill>
                </a:ln>
                <a:pattFill prst="zigZag">
                  <a:fgClr>
                    <a:srgbClr val="FFC000"/>
                  </a:fgClr>
                  <a:bgClr>
                    <a:schemeClr val="bg1"/>
                  </a:bgClr>
                </a:pattFill>
                <a:effectLst>
                  <a:outerShdw blurRad="50800" dist="50800" dir="7200000" algn="ctr" rotWithShape="0">
                    <a:srgbClr val="6E747A">
                      <a:alpha val="43000"/>
                    </a:srgbClr>
                  </a:outerShdw>
                </a:effectLst>
              </a:rPr>
              <a:t>或</a:t>
            </a:r>
          </a:p>
        </p:txBody>
      </p:sp>
      <p:sp>
        <p:nvSpPr>
          <p:cNvPr id="4" name="文本框 3"/>
          <p:cNvSpPr txBox="1"/>
          <p:nvPr/>
        </p:nvSpPr>
        <p:spPr>
          <a:xfrm>
            <a:off x="6983730" y="4867910"/>
            <a:ext cx="4711065" cy="1014730"/>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create unique index index_itemId on tb_student_item (itemId)；</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4.1.3  创建唯一索引</a:t>
            </a:r>
          </a:p>
        </p:txBody>
      </p:sp>
      <p:sp>
        <p:nvSpPr>
          <p:cNvPr id="9" name="矩形 1"/>
          <p:cNvSpPr/>
          <p:nvPr/>
        </p:nvSpPr>
        <p:spPr>
          <a:xfrm>
            <a:off x="264160" y="1466850"/>
            <a:ext cx="11673840"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而使用Navicat工具来进行可视化操作时，则需要在“索引类型”一栏中将Normal改为Unique，如图4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14所示。</a:t>
            </a:r>
          </a:p>
        </p:txBody>
      </p:sp>
      <p:pic>
        <p:nvPicPr>
          <p:cNvPr id="6" name="图片 5"/>
          <p:cNvPicPr>
            <a:picLocks noChangeAspect="1"/>
          </p:cNvPicPr>
          <p:nvPr/>
        </p:nvPicPr>
        <p:blipFill>
          <a:blip r:embed="rId3"/>
          <a:stretch>
            <a:fillRect/>
          </a:stretch>
        </p:blipFill>
        <p:spPr>
          <a:xfrm>
            <a:off x="3966845" y="2186305"/>
            <a:ext cx="3459480" cy="3482340"/>
          </a:xfrm>
          <a:prstGeom prst="rect">
            <a:avLst/>
          </a:prstGeom>
        </p:spPr>
      </p:pic>
      <p:sp>
        <p:nvSpPr>
          <p:cNvPr id="10" name="文本框 9"/>
          <p:cNvSpPr txBox="1"/>
          <p:nvPr/>
        </p:nvSpPr>
        <p:spPr>
          <a:xfrm>
            <a:off x="3482975" y="5668645"/>
            <a:ext cx="44272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图4-14    利用Navicat工具创建唯一索引</a:t>
            </a:r>
          </a:p>
        </p:txBody>
      </p:sp>
      <p:sp>
        <p:nvSpPr>
          <p:cNvPr id="7" name="文本框 6"/>
          <p:cNvSpPr txBox="1"/>
          <p:nvPr/>
        </p:nvSpPr>
        <p:spPr>
          <a:xfrm>
            <a:off x="550545" y="6108700"/>
            <a:ext cx="9826625" cy="553085"/>
          </a:xfrm>
          <a:prstGeom prst="rect">
            <a:avLst/>
          </a:prstGeom>
          <a:noFill/>
          <a:ln w="28575" cmpd="sng">
            <a:solidFill>
              <a:srgbClr val="0070C0"/>
            </a:solidFill>
            <a:prstDash val="solid"/>
          </a:ln>
        </p:spPr>
        <p:txBody>
          <a:bodyPr wrap="square">
            <a:spAutoFit/>
          </a:bodyPr>
          <a:lstStyle/>
          <a:p>
            <a:pPr indent="457200" algn="just" fontAlgn="auto">
              <a:lnSpc>
                <a:spcPct val="150000"/>
              </a:lnSpc>
            </a:pPr>
            <a:r>
              <a:rPr sz="2000">
                <a:latin typeface="微软雅黑" panose="020B0503020204020204" pitchFamily="34" charset="-122"/>
                <a:ea typeface="微软雅黑" panose="020B0503020204020204" pitchFamily="34" charset="-122"/>
                <a:sym typeface="+mn-ea"/>
              </a:rPr>
              <a:t>唯一索引创建后依然可以使用explain语句来校验其是否生效。</a:t>
            </a:r>
          </a:p>
        </p:txBody>
      </p:sp>
      <p:pic>
        <p:nvPicPr>
          <p:cNvPr id="4" name="图片 3">
            <a:extLst>
              <a:ext uri="{FF2B5EF4-FFF2-40B4-BE49-F238E27FC236}">
                <a16:creationId xmlns:a16="http://schemas.microsoft.com/office/drawing/2014/main" id="{1382960C-413D-48B5-8F93-0C6E257230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 y="5152561"/>
            <a:ext cx="1993900" cy="9202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4.1.4  创建全文索引</a:t>
            </a:r>
          </a:p>
        </p:txBody>
      </p:sp>
      <p:sp>
        <p:nvSpPr>
          <p:cNvPr id="41" name="任意多边形 40"/>
          <p:cNvSpPr/>
          <p:nvPr/>
        </p:nvSpPr>
        <p:spPr>
          <a:xfrm>
            <a:off x="1067435" y="1534795"/>
            <a:ext cx="9835515" cy="4180840"/>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00" name="文本框 99"/>
          <p:cNvSpPr txBox="1"/>
          <p:nvPr/>
        </p:nvSpPr>
        <p:spPr>
          <a:xfrm>
            <a:off x="1303655" y="1724660"/>
            <a:ext cx="9080500" cy="3784600"/>
          </a:xfrm>
          <a:prstGeom prst="rect">
            <a:avLst/>
          </a:prstGeom>
          <a:noFill/>
          <a:ln w="9525">
            <a:noFill/>
          </a:ln>
        </p:spPr>
        <p:txBody>
          <a:bodyPr wrap="square">
            <a:spAutoFit/>
          </a:bodyPr>
          <a:lstStyle/>
          <a:p>
            <a:pPr indent="457200" fontAlgn="auto">
              <a:lnSpc>
                <a:spcPct val="150000"/>
              </a:lnSpc>
            </a:pPr>
            <a:r>
              <a:rPr lang="zh-CN" sz="2000" b="0">
                <a:latin typeface="微软雅黑" panose="020B0503020204020204" pitchFamily="34" charset="-122"/>
                <a:ea typeface="微软雅黑" panose="020B0503020204020204" pitchFamily="34" charset="-122"/>
              </a:rPr>
              <a:t>普通索引和唯一索引一般都创建在int或date等数据量不大的数据类型字段上，而如果需要将索引关联char、varchar或text等数据量较大的字段，则需要用到全文索引，以便更快地查询。</a:t>
            </a:r>
          </a:p>
          <a:p>
            <a:pPr indent="457200" fontAlgn="auto">
              <a:lnSpc>
                <a:spcPct val="150000"/>
              </a:lnSpc>
            </a:pPr>
            <a:r>
              <a:rPr lang="zh-CN" sz="2000" b="0">
                <a:latin typeface="微软雅黑" panose="020B0503020204020204" pitchFamily="34" charset="-122"/>
                <a:ea typeface="微软雅黑" panose="020B0503020204020204" pitchFamily="34" charset="-122"/>
              </a:rPr>
              <a:t>在默认情况下，全文索引的搜索对字段值的大小写不敏感。但是，如果索引关联的字段为二进制数据类型，则会区分大小写。</a:t>
            </a:r>
          </a:p>
          <a:p>
            <a:pPr indent="457200" fontAlgn="auto">
              <a:lnSpc>
                <a:spcPct val="150000"/>
              </a:lnSpc>
            </a:pPr>
            <a:r>
              <a:rPr lang="zh-CN" sz="2000" b="0">
                <a:latin typeface="微软雅黑" panose="020B0503020204020204" pitchFamily="34" charset="-122"/>
                <a:ea typeface="微软雅黑" panose="020B0503020204020204" pitchFamily="34" charset="-122"/>
              </a:rPr>
              <a:t>与普通索引一样，</a:t>
            </a:r>
            <a:r>
              <a:rPr lang="zh-CN" sz="2000" b="1">
                <a:latin typeface="微软雅黑" panose="020B0503020204020204" pitchFamily="34" charset="-122"/>
                <a:ea typeface="微软雅黑" panose="020B0503020204020204" pitchFamily="34" charset="-122"/>
              </a:rPr>
              <a:t>创建全文索引也有三种方式，分别是创建表的同时创建索引、在已有表上创建索引和改变表结构增加索引</a:t>
            </a:r>
            <a:r>
              <a:rPr lang="zh-CN" sz="2000" b="0">
                <a:latin typeface="微软雅黑" panose="020B0503020204020204" pitchFamily="34" charset="-122"/>
                <a:ea typeface="微软雅黑" panose="020B0503020204020204" pitchFamily="34" charset="-122"/>
              </a:rPr>
              <a:t>。</a:t>
            </a:r>
            <a:r>
              <a:rPr lang="zh-CN" sz="2000" b="1">
                <a:solidFill>
                  <a:schemeClr val="accent1"/>
                </a:solidFill>
                <a:latin typeface="微软雅黑" panose="020B0503020204020204" pitchFamily="34" charset="-122"/>
                <a:ea typeface="微软雅黑" panose="020B0503020204020204" pitchFamily="34" charset="-122"/>
              </a:rPr>
              <a:t>不同的是</a:t>
            </a:r>
            <a:r>
              <a:rPr lang="zh-CN" sz="2000" b="0">
                <a:latin typeface="微软雅黑" panose="020B0503020204020204" pitchFamily="34" charset="-122"/>
                <a:ea typeface="微软雅黑" panose="020B0503020204020204" pitchFamily="34" charset="-122"/>
              </a:rPr>
              <a:t>，在使用SQL语句创建全文索引时，需要将上节例子中所有index关键字前面加上fulltext。</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750" fill="hold"/>
                                        <p:tgtEl>
                                          <p:spTgt spid="41"/>
                                        </p:tgtEl>
                                        <p:attrNameLst>
                                          <p:attrName>ppt_w</p:attrName>
                                        </p:attrNameLst>
                                      </p:cBhvr>
                                      <p:tavLst>
                                        <p:tav tm="0">
                                          <p:val>
                                            <p:fltVal val="0"/>
                                          </p:val>
                                        </p:tav>
                                        <p:tav tm="100000">
                                          <p:val>
                                            <p:strVal val="#ppt_w"/>
                                          </p:val>
                                        </p:tav>
                                      </p:tavLst>
                                    </p:anim>
                                    <p:anim calcmode="lin" valueType="num">
                                      <p:cBhvr>
                                        <p:cTn id="8" dur="750" fill="hold"/>
                                        <p:tgtEl>
                                          <p:spTgt spid="41"/>
                                        </p:tgtEl>
                                        <p:attrNameLst>
                                          <p:attrName>ppt_h</p:attrName>
                                        </p:attrNameLst>
                                      </p:cBhvr>
                                      <p:tavLst>
                                        <p:tav tm="0">
                                          <p:val>
                                            <p:fltVal val="0"/>
                                          </p:val>
                                        </p:tav>
                                        <p:tav tm="100000">
                                          <p:val>
                                            <p:strVal val="#ppt_h"/>
                                          </p:val>
                                        </p:tav>
                                      </p:tavLst>
                                    </p:anim>
                                    <p:animEffect transition="in" filter="fade">
                                      <p:cBhvr>
                                        <p:cTn id="9"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029196" y="145411"/>
            <a:ext cx="4495800" cy="521970"/>
          </a:xfrm>
          <a:prstGeom prst="rect">
            <a:avLst/>
          </a:prstGeom>
          <a:noFill/>
        </p:spPr>
        <p:txBody>
          <a:bodyPr wrap="square" rtlCol="0">
            <a:spAutoFit/>
          </a:bodyPr>
          <a:lstStyle/>
          <a:p>
            <a:r>
              <a:rPr lang="en-US" altLang="zh-CN" sz="2800" dirty="0" err="1">
                <a:latin typeface="微软雅黑" panose="020B0503020204020204" pitchFamily="34" charset="-122"/>
                <a:ea typeface="微软雅黑" panose="020B0503020204020204" pitchFamily="34" charset="-122"/>
              </a:rPr>
              <a:t>索引的基本操作</a:t>
            </a:r>
            <a:endParaRPr lang="en-US" altLang="zh-CN" sz="28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4.1.1  </a:t>
            </a:r>
            <a:r>
              <a:rPr lang="en-US" altLang="zh-CN" sz="2400" dirty="0" err="1">
                <a:latin typeface="微软雅黑" panose="020B0503020204020204" pitchFamily="34" charset="-122"/>
                <a:ea typeface="微软雅黑" panose="020B0503020204020204" pitchFamily="34" charset="-122"/>
              </a:rPr>
              <a:t>认识索引</a:t>
            </a:r>
            <a:endParaRPr lang="en-US" altLang="zh-CN" sz="2400" dirty="0">
              <a:latin typeface="微软雅黑" panose="020B0503020204020204" pitchFamily="34" charset="-122"/>
              <a:ea typeface="微软雅黑" panose="020B0503020204020204" pitchFamily="34" charset="-122"/>
            </a:endParaRPr>
          </a:p>
        </p:txBody>
      </p:sp>
      <p:sp>
        <p:nvSpPr>
          <p:cNvPr id="131086" name="矩形 1"/>
          <p:cNvSpPr/>
          <p:nvPr/>
        </p:nvSpPr>
        <p:spPr>
          <a:xfrm>
            <a:off x="264160" y="1383030"/>
            <a:ext cx="11695430" cy="1422954"/>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查询记录是数据库应用中最常用的操作之一，而当数据库中的表结构越来越复杂，数据量越来越多时，查询的效率就会在一定程度上降低，特别是分组查询或联表查询。索引与书的目录十分相似，建立索引可以提高从数据库表中检索数据的速度。在MySQL中，通常所指的索引类型有以下几种。</a:t>
            </a:r>
          </a:p>
        </p:txBody>
      </p:sp>
      <p:sp>
        <p:nvSpPr>
          <p:cNvPr id="19" name="文本框 18"/>
          <p:cNvSpPr txBox="1"/>
          <p:nvPr/>
        </p:nvSpPr>
        <p:spPr>
          <a:xfrm>
            <a:off x="1168400" y="4964430"/>
            <a:ext cx="2013585"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（1）普通索引</a:t>
            </a:r>
          </a:p>
        </p:txBody>
      </p:sp>
      <p:grpSp>
        <p:nvGrpSpPr>
          <p:cNvPr id="25" name="组合 24"/>
          <p:cNvGrpSpPr/>
          <p:nvPr/>
        </p:nvGrpSpPr>
        <p:grpSpPr>
          <a:xfrm>
            <a:off x="5094373" y="3549320"/>
            <a:ext cx="1172142" cy="1172144"/>
            <a:chOff x="5314573" y="1467845"/>
            <a:chExt cx="1562856" cy="1562858"/>
          </a:xfrm>
        </p:grpSpPr>
        <p:grpSp>
          <p:nvGrpSpPr>
            <p:cNvPr id="26" name="组合 25"/>
            <p:cNvGrpSpPr/>
            <p:nvPr/>
          </p:nvGrpSpPr>
          <p:grpSpPr>
            <a:xfrm>
              <a:off x="5314573" y="1467845"/>
              <a:ext cx="1562856" cy="1562858"/>
              <a:chOff x="1982097" y="1814457"/>
              <a:chExt cx="1034526" cy="1034526"/>
            </a:xfrm>
          </p:grpSpPr>
          <p:sp>
            <p:nvSpPr>
              <p:cNvPr id="28" name="矩形: 圆角 20"/>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29" name="矩形: 圆角 21"/>
              <p:cNvSpPr/>
              <p:nvPr/>
            </p:nvSpPr>
            <p:spPr>
              <a:xfrm rot="2700000">
                <a:off x="2070736" y="1903094"/>
                <a:ext cx="857250" cy="857250"/>
              </a:xfrm>
              <a:prstGeom prst="roundRect">
                <a:avLst>
                  <a:gd name="adj" fmla="val 11964"/>
                </a:avLst>
              </a:prstGeom>
              <a:solidFill>
                <a:srgbClr val="3C3C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27" name="Freeform 70"/>
            <p:cNvSpPr/>
            <p:nvPr/>
          </p:nvSpPr>
          <p:spPr bwMode="auto">
            <a:xfrm>
              <a:off x="5878757" y="2014266"/>
              <a:ext cx="431755" cy="470012"/>
            </a:xfrm>
            <a:custGeom>
              <a:avLst/>
              <a:gdLst>
                <a:gd name="T0" fmla="*/ 76 w 96"/>
                <a:gd name="T1" fmla="*/ 64 h 104"/>
                <a:gd name="T2" fmla="*/ 59 w 96"/>
                <a:gd name="T3" fmla="*/ 73 h 104"/>
                <a:gd name="T4" fmla="*/ 38 w 96"/>
                <a:gd name="T5" fmla="*/ 61 h 104"/>
                <a:gd name="T6" fmla="*/ 40 w 96"/>
                <a:gd name="T7" fmla="*/ 52 h 104"/>
                <a:gd name="T8" fmla="*/ 39 w 96"/>
                <a:gd name="T9" fmla="*/ 46 h 104"/>
                <a:gd name="T10" fmla="*/ 61 w 96"/>
                <a:gd name="T11" fmla="*/ 34 h 104"/>
                <a:gd name="T12" fmla="*/ 76 w 96"/>
                <a:gd name="T13" fmla="*/ 40 h 104"/>
                <a:gd name="T14" fmla="*/ 96 w 96"/>
                <a:gd name="T15" fmla="*/ 20 h 104"/>
                <a:gd name="T16" fmla="*/ 76 w 96"/>
                <a:gd name="T17" fmla="*/ 0 h 104"/>
                <a:gd name="T18" fmla="*/ 56 w 96"/>
                <a:gd name="T19" fmla="*/ 20 h 104"/>
                <a:gd name="T20" fmla="*/ 57 w 96"/>
                <a:gd name="T21" fmla="*/ 26 h 104"/>
                <a:gd name="T22" fmla="*/ 35 w 96"/>
                <a:gd name="T23" fmla="*/ 38 h 104"/>
                <a:gd name="T24" fmla="*/ 20 w 96"/>
                <a:gd name="T25" fmla="*/ 32 h 104"/>
                <a:gd name="T26" fmla="*/ 0 w 96"/>
                <a:gd name="T27" fmla="*/ 52 h 104"/>
                <a:gd name="T28" fmla="*/ 20 w 96"/>
                <a:gd name="T29" fmla="*/ 72 h 104"/>
                <a:gd name="T30" fmla="*/ 32 w 96"/>
                <a:gd name="T31" fmla="*/ 68 h 104"/>
                <a:gd name="T32" fmla="*/ 56 w 96"/>
                <a:gd name="T33" fmla="*/ 82 h 104"/>
                <a:gd name="T34" fmla="*/ 56 w 96"/>
                <a:gd name="T35" fmla="*/ 84 h 104"/>
                <a:gd name="T36" fmla="*/ 76 w 96"/>
                <a:gd name="T37" fmla="*/ 104 h 104"/>
                <a:gd name="T38" fmla="*/ 96 w 96"/>
                <a:gd name="T39" fmla="*/ 84 h 104"/>
                <a:gd name="T40" fmla="*/ 76 w 96"/>
                <a:gd name="T4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04">
                  <a:moveTo>
                    <a:pt x="76" y="64"/>
                  </a:moveTo>
                  <a:cubicBezTo>
                    <a:pt x="69" y="64"/>
                    <a:pt x="63" y="68"/>
                    <a:pt x="59" y="73"/>
                  </a:cubicBezTo>
                  <a:cubicBezTo>
                    <a:pt x="38" y="61"/>
                    <a:pt x="38" y="61"/>
                    <a:pt x="38" y="61"/>
                  </a:cubicBezTo>
                  <a:cubicBezTo>
                    <a:pt x="39" y="58"/>
                    <a:pt x="40" y="55"/>
                    <a:pt x="40" y="52"/>
                  </a:cubicBezTo>
                  <a:cubicBezTo>
                    <a:pt x="40" y="50"/>
                    <a:pt x="40" y="48"/>
                    <a:pt x="39" y="46"/>
                  </a:cubicBezTo>
                  <a:cubicBezTo>
                    <a:pt x="61" y="34"/>
                    <a:pt x="61" y="34"/>
                    <a:pt x="61" y="34"/>
                  </a:cubicBezTo>
                  <a:cubicBezTo>
                    <a:pt x="65" y="37"/>
                    <a:pt x="70" y="40"/>
                    <a:pt x="76" y="40"/>
                  </a:cubicBezTo>
                  <a:cubicBezTo>
                    <a:pt x="87" y="40"/>
                    <a:pt x="96" y="31"/>
                    <a:pt x="96" y="20"/>
                  </a:cubicBezTo>
                  <a:cubicBezTo>
                    <a:pt x="96" y="9"/>
                    <a:pt x="87" y="0"/>
                    <a:pt x="76" y="0"/>
                  </a:cubicBezTo>
                  <a:cubicBezTo>
                    <a:pt x="65" y="0"/>
                    <a:pt x="56" y="9"/>
                    <a:pt x="56" y="20"/>
                  </a:cubicBezTo>
                  <a:cubicBezTo>
                    <a:pt x="56" y="22"/>
                    <a:pt x="56" y="24"/>
                    <a:pt x="57" y="26"/>
                  </a:cubicBezTo>
                  <a:cubicBezTo>
                    <a:pt x="35" y="38"/>
                    <a:pt x="35" y="38"/>
                    <a:pt x="35" y="38"/>
                  </a:cubicBezTo>
                  <a:cubicBezTo>
                    <a:pt x="31" y="35"/>
                    <a:pt x="26" y="32"/>
                    <a:pt x="20" y="32"/>
                  </a:cubicBezTo>
                  <a:cubicBezTo>
                    <a:pt x="9" y="32"/>
                    <a:pt x="0" y="41"/>
                    <a:pt x="0" y="52"/>
                  </a:cubicBezTo>
                  <a:cubicBezTo>
                    <a:pt x="0" y="63"/>
                    <a:pt x="9" y="72"/>
                    <a:pt x="20" y="72"/>
                  </a:cubicBezTo>
                  <a:cubicBezTo>
                    <a:pt x="25" y="72"/>
                    <a:pt x="29" y="70"/>
                    <a:pt x="32" y="68"/>
                  </a:cubicBezTo>
                  <a:cubicBezTo>
                    <a:pt x="56" y="82"/>
                    <a:pt x="56" y="82"/>
                    <a:pt x="56" y="82"/>
                  </a:cubicBezTo>
                  <a:cubicBezTo>
                    <a:pt x="56" y="83"/>
                    <a:pt x="56" y="83"/>
                    <a:pt x="56" y="84"/>
                  </a:cubicBezTo>
                  <a:cubicBezTo>
                    <a:pt x="56" y="95"/>
                    <a:pt x="65" y="104"/>
                    <a:pt x="76" y="104"/>
                  </a:cubicBezTo>
                  <a:cubicBezTo>
                    <a:pt x="87" y="104"/>
                    <a:pt x="96" y="95"/>
                    <a:pt x="96" y="84"/>
                  </a:cubicBezTo>
                  <a:cubicBezTo>
                    <a:pt x="96" y="73"/>
                    <a:pt x="87" y="64"/>
                    <a:pt x="76" y="64"/>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30" name="组合 29"/>
          <p:cNvGrpSpPr/>
          <p:nvPr/>
        </p:nvGrpSpPr>
        <p:grpSpPr>
          <a:xfrm>
            <a:off x="3719527" y="4033781"/>
            <a:ext cx="1172142" cy="1172144"/>
            <a:chOff x="3481445" y="2113792"/>
            <a:chExt cx="1562856" cy="1562858"/>
          </a:xfrm>
        </p:grpSpPr>
        <p:grpSp>
          <p:nvGrpSpPr>
            <p:cNvPr id="31" name="组合 30"/>
            <p:cNvGrpSpPr/>
            <p:nvPr/>
          </p:nvGrpSpPr>
          <p:grpSpPr>
            <a:xfrm>
              <a:off x="3481445" y="2113792"/>
              <a:ext cx="1562856" cy="1562858"/>
              <a:chOff x="1982097" y="1814457"/>
              <a:chExt cx="1034526" cy="1034526"/>
            </a:xfrm>
          </p:grpSpPr>
          <p:sp>
            <p:nvSpPr>
              <p:cNvPr id="33" name="矩形: 圆角 17"/>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34" name="矩形: 圆角 18"/>
              <p:cNvSpPr/>
              <p:nvPr/>
            </p:nvSpPr>
            <p:spPr>
              <a:xfrm rot="2700000">
                <a:off x="2070736" y="1903094"/>
                <a:ext cx="857250" cy="857250"/>
              </a:xfrm>
              <a:prstGeom prst="roundRect">
                <a:avLst>
                  <a:gd name="adj" fmla="val 11964"/>
                </a:avLst>
              </a:prstGeom>
              <a:solidFill>
                <a:srgbClr val="3C3C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32" name="Freeform 102"/>
            <p:cNvSpPr>
              <a:spLocks noEditPoints="1"/>
            </p:cNvSpPr>
            <p:nvPr/>
          </p:nvSpPr>
          <p:spPr bwMode="auto">
            <a:xfrm>
              <a:off x="4036604" y="2679341"/>
              <a:ext cx="450884" cy="431755"/>
            </a:xfrm>
            <a:custGeom>
              <a:avLst/>
              <a:gdLst>
                <a:gd name="T0" fmla="*/ 56 w 100"/>
                <a:gd name="T1" fmla="*/ 0 h 96"/>
                <a:gd name="T2" fmla="*/ 28 w 100"/>
                <a:gd name="T3" fmla="*/ 19 h 96"/>
                <a:gd name="T4" fmla="*/ 28 w 100"/>
                <a:gd name="T5" fmla="*/ 77 h 96"/>
                <a:gd name="T6" fmla="*/ 56 w 100"/>
                <a:gd name="T7" fmla="*/ 96 h 96"/>
                <a:gd name="T8" fmla="*/ 64 w 100"/>
                <a:gd name="T9" fmla="*/ 88 h 96"/>
                <a:gd name="T10" fmla="*/ 64 w 100"/>
                <a:gd name="T11" fmla="*/ 8 h 96"/>
                <a:gd name="T12" fmla="*/ 56 w 100"/>
                <a:gd name="T13" fmla="*/ 0 h 96"/>
                <a:gd name="T14" fmla="*/ 0 w 100"/>
                <a:gd name="T15" fmla="*/ 32 h 96"/>
                <a:gd name="T16" fmla="*/ 0 w 100"/>
                <a:gd name="T17" fmla="*/ 64 h 96"/>
                <a:gd name="T18" fmla="*/ 8 w 100"/>
                <a:gd name="T19" fmla="*/ 72 h 96"/>
                <a:gd name="T20" fmla="*/ 20 w 100"/>
                <a:gd name="T21" fmla="*/ 72 h 96"/>
                <a:gd name="T22" fmla="*/ 20 w 100"/>
                <a:gd name="T23" fmla="*/ 24 h 96"/>
                <a:gd name="T24" fmla="*/ 8 w 100"/>
                <a:gd name="T25" fmla="*/ 24 h 96"/>
                <a:gd name="T26" fmla="*/ 0 w 100"/>
                <a:gd name="T27" fmla="*/ 32 h 96"/>
                <a:gd name="T28" fmla="*/ 76 w 100"/>
                <a:gd name="T29" fmla="*/ 20 h 96"/>
                <a:gd name="T30" fmla="*/ 76 w 100"/>
                <a:gd name="T31" fmla="*/ 28 h 96"/>
                <a:gd name="T32" fmla="*/ 92 w 100"/>
                <a:gd name="T33" fmla="*/ 48 h 96"/>
                <a:gd name="T34" fmla="*/ 76 w 100"/>
                <a:gd name="T35" fmla="*/ 68 h 96"/>
                <a:gd name="T36" fmla="*/ 76 w 100"/>
                <a:gd name="T37" fmla="*/ 76 h 96"/>
                <a:gd name="T38" fmla="*/ 100 w 100"/>
                <a:gd name="T39" fmla="*/ 48 h 96"/>
                <a:gd name="T40" fmla="*/ 76 w 100"/>
                <a:gd name="T4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96">
                  <a:moveTo>
                    <a:pt x="56" y="0"/>
                  </a:moveTo>
                  <a:cubicBezTo>
                    <a:pt x="28" y="19"/>
                    <a:pt x="28" y="19"/>
                    <a:pt x="28" y="19"/>
                  </a:cubicBezTo>
                  <a:cubicBezTo>
                    <a:pt x="28" y="77"/>
                    <a:pt x="28" y="77"/>
                    <a:pt x="28" y="77"/>
                  </a:cubicBezTo>
                  <a:cubicBezTo>
                    <a:pt x="56" y="96"/>
                    <a:pt x="56" y="96"/>
                    <a:pt x="56" y="96"/>
                  </a:cubicBezTo>
                  <a:cubicBezTo>
                    <a:pt x="60" y="96"/>
                    <a:pt x="64" y="92"/>
                    <a:pt x="64" y="88"/>
                  </a:cubicBezTo>
                  <a:cubicBezTo>
                    <a:pt x="64" y="8"/>
                    <a:pt x="64" y="8"/>
                    <a:pt x="64" y="8"/>
                  </a:cubicBezTo>
                  <a:cubicBezTo>
                    <a:pt x="64" y="4"/>
                    <a:pt x="60" y="0"/>
                    <a:pt x="56" y="0"/>
                  </a:cubicBezTo>
                  <a:close/>
                  <a:moveTo>
                    <a:pt x="0" y="32"/>
                  </a:moveTo>
                  <a:cubicBezTo>
                    <a:pt x="0" y="64"/>
                    <a:pt x="0" y="64"/>
                    <a:pt x="0" y="64"/>
                  </a:cubicBezTo>
                  <a:cubicBezTo>
                    <a:pt x="0" y="68"/>
                    <a:pt x="4" y="72"/>
                    <a:pt x="8" y="72"/>
                  </a:cubicBezTo>
                  <a:cubicBezTo>
                    <a:pt x="20" y="72"/>
                    <a:pt x="20" y="72"/>
                    <a:pt x="20" y="72"/>
                  </a:cubicBezTo>
                  <a:cubicBezTo>
                    <a:pt x="20" y="24"/>
                    <a:pt x="20" y="24"/>
                    <a:pt x="20" y="24"/>
                  </a:cubicBezTo>
                  <a:cubicBezTo>
                    <a:pt x="8" y="24"/>
                    <a:pt x="8" y="24"/>
                    <a:pt x="8" y="24"/>
                  </a:cubicBezTo>
                  <a:cubicBezTo>
                    <a:pt x="4" y="24"/>
                    <a:pt x="0" y="28"/>
                    <a:pt x="0" y="32"/>
                  </a:cubicBezTo>
                  <a:close/>
                  <a:moveTo>
                    <a:pt x="76" y="20"/>
                  </a:moveTo>
                  <a:cubicBezTo>
                    <a:pt x="76" y="28"/>
                    <a:pt x="76" y="28"/>
                    <a:pt x="76" y="28"/>
                  </a:cubicBezTo>
                  <a:cubicBezTo>
                    <a:pt x="85" y="30"/>
                    <a:pt x="92" y="38"/>
                    <a:pt x="92" y="48"/>
                  </a:cubicBezTo>
                  <a:cubicBezTo>
                    <a:pt x="92" y="58"/>
                    <a:pt x="85" y="66"/>
                    <a:pt x="76" y="68"/>
                  </a:cubicBezTo>
                  <a:cubicBezTo>
                    <a:pt x="76" y="76"/>
                    <a:pt x="76" y="76"/>
                    <a:pt x="76" y="76"/>
                  </a:cubicBezTo>
                  <a:cubicBezTo>
                    <a:pt x="90" y="74"/>
                    <a:pt x="100" y="62"/>
                    <a:pt x="100" y="48"/>
                  </a:cubicBezTo>
                  <a:cubicBezTo>
                    <a:pt x="100" y="34"/>
                    <a:pt x="90" y="22"/>
                    <a:pt x="76" y="20"/>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35" name="组合 34"/>
          <p:cNvGrpSpPr/>
          <p:nvPr/>
        </p:nvGrpSpPr>
        <p:grpSpPr>
          <a:xfrm>
            <a:off x="7844063" y="3550037"/>
            <a:ext cx="1172142" cy="1172144"/>
            <a:chOff x="8980827" y="1468801"/>
            <a:chExt cx="1562856" cy="1562858"/>
          </a:xfrm>
        </p:grpSpPr>
        <p:grpSp>
          <p:nvGrpSpPr>
            <p:cNvPr id="36" name="组合 35"/>
            <p:cNvGrpSpPr/>
            <p:nvPr/>
          </p:nvGrpSpPr>
          <p:grpSpPr>
            <a:xfrm>
              <a:off x="8980827" y="1468801"/>
              <a:ext cx="1562856" cy="1562858"/>
              <a:chOff x="1982097" y="1814457"/>
              <a:chExt cx="1034526" cy="1034526"/>
            </a:xfrm>
          </p:grpSpPr>
          <p:sp>
            <p:nvSpPr>
              <p:cNvPr id="38" name="矩形: 圆角 37"/>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39" name="矩形: 圆角 38"/>
              <p:cNvSpPr/>
              <p:nvPr/>
            </p:nvSpPr>
            <p:spPr>
              <a:xfrm rot="2700000">
                <a:off x="2070736" y="1903094"/>
                <a:ext cx="857250" cy="857250"/>
              </a:xfrm>
              <a:prstGeom prst="roundRect">
                <a:avLst>
                  <a:gd name="adj" fmla="val 11964"/>
                </a:avLst>
              </a:prstGeom>
              <a:solidFill>
                <a:srgbClr val="3C3C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37" name="Freeform 106"/>
            <p:cNvSpPr>
              <a:spLocks noEditPoints="1"/>
            </p:cNvSpPr>
            <p:nvPr/>
          </p:nvSpPr>
          <p:spPr bwMode="auto">
            <a:xfrm>
              <a:off x="9564139" y="1960979"/>
              <a:ext cx="396231" cy="576585"/>
            </a:xfrm>
            <a:custGeom>
              <a:avLst/>
              <a:gdLst>
                <a:gd name="T0" fmla="*/ 83 w 88"/>
                <a:gd name="T1" fmla="*/ 29 h 128"/>
                <a:gd name="T2" fmla="*/ 44 w 88"/>
                <a:gd name="T3" fmla="*/ 0 h 128"/>
                <a:gd name="T4" fmla="*/ 5 w 88"/>
                <a:gd name="T5" fmla="*/ 29 h 128"/>
                <a:gd name="T6" fmla="*/ 0 w 88"/>
                <a:gd name="T7" fmla="*/ 36 h 128"/>
                <a:gd name="T8" fmla="*/ 0 w 88"/>
                <a:gd name="T9" fmla="*/ 44 h 128"/>
                <a:gd name="T10" fmla="*/ 8 w 88"/>
                <a:gd name="T11" fmla="*/ 52 h 128"/>
                <a:gd name="T12" fmla="*/ 44 w 88"/>
                <a:gd name="T13" fmla="*/ 72 h 128"/>
                <a:gd name="T14" fmla="*/ 80 w 88"/>
                <a:gd name="T15" fmla="*/ 52 h 128"/>
                <a:gd name="T16" fmla="*/ 88 w 88"/>
                <a:gd name="T17" fmla="*/ 44 h 128"/>
                <a:gd name="T18" fmla="*/ 88 w 88"/>
                <a:gd name="T19" fmla="*/ 36 h 128"/>
                <a:gd name="T20" fmla="*/ 83 w 88"/>
                <a:gd name="T21" fmla="*/ 29 h 128"/>
                <a:gd name="T22" fmla="*/ 76 w 88"/>
                <a:gd name="T23" fmla="*/ 44 h 128"/>
                <a:gd name="T24" fmla="*/ 12 w 88"/>
                <a:gd name="T25" fmla="*/ 44 h 128"/>
                <a:gd name="T26" fmla="*/ 8 w 88"/>
                <a:gd name="T27" fmla="*/ 40 h 128"/>
                <a:gd name="T28" fmla="*/ 12 w 88"/>
                <a:gd name="T29" fmla="*/ 36 h 128"/>
                <a:gd name="T30" fmla="*/ 76 w 88"/>
                <a:gd name="T31" fmla="*/ 36 h 128"/>
                <a:gd name="T32" fmla="*/ 80 w 88"/>
                <a:gd name="T33" fmla="*/ 40 h 128"/>
                <a:gd name="T34" fmla="*/ 76 w 88"/>
                <a:gd name="T35" fmla="*/ 44 h 128"/>
                <a:gd name="T36" fmla="*/ 22 w 88"/>
                <a:gd name="T37" fmla="*/ 76 h 128"/>
                <a:gd name="T38" fmla="*/ 28 w 88"/>
                <a:gd name="T39" fmla="*/ 120 h 128"/>
                <a:gd name="T40" fmla="*/ 36 w 88"/>
                <a:gd name="T41" fmla="*/ 128 h 128"/>
                <a:gd name="T42" fmla="*/ 52 w 88"/>
                <a:gd name="T43" fmla="*/ 128 h 128"/>
                <a:gd name="T44" fmla="*/ 60 w 88"/>
                <a:gd name="T45" fmla="*/ 120 h 128"/>
                <a:gd name="T46" fmla="*/ 66 w 88"/>
                <a:gd name="T47" fmla="*/ 76 h 128"/>
                <a:gd name="T48" fmla="*/ 22 w 88"/>
                <a:gd name="T49"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28">
                  <a:moveTo>
                    <a:pt x="83" y="29"/>
                  </a:moveTo>
                  <a:cubicBezTo>
                    <a:pt x="79" y="12"/>
                    <a:pt x="63" y="0"/>
                    <a:pt x="44" y="0"/>
                  </a:cubicBezTo>
                  <a:cubicBezTo>
                    <a:pt x="25" y="0"/>
                    <a:pt x="9" y="12"/>
                    <a:pt x="5" y="29"/>
                  </a:cubicBezTo>
                  <a:cubicBezTo>
                    <a:pt x="2" y="30"/>
                    <a:pt x="0" y="33"/>
                    <a:pt x="0" y="36"/>
                  </a:cubicBezTo>
                  <a:cubicBezTo>
                    <a:pt x="0" y="44"/>
                    <a:pt x="0" y="44"/>
                    <a:pt x="0" y="44"/>
                  </a:cubicBezTo>
                  <a:cubicBezTo>
                    <a:pt x="0" y="48"/>
                    <a:pt x="4" y="52"/>
                    <a:pt x="8" y="52"/>
                  </a:cubicBezTo>
                  <a:cubicBezTo>
                    <a:pt x="8" y="52"/>
                    <a:pt x="17" y="72"/>
                    <a:pt x="44" y="72"/>
                  </a:cubicBezTo>
                  <a:cubicBezTo>
                    <a:pt x="71" y="72"/>
                    <a:pt x="80" y="52"/>
                    <a:pt x="80" y="52"/>
                  </a:cubicBezTo>
                  <a:cubicBezTo>
                    <a:pt x="84" y="52"/>
                    <a:pt x="88" y="48"/>
                    <a:pt x="88" y="44"/>
                  </a:cubicBezTo>
                  <a:cubicBezTo>
                    <a:pt x="88" y="36"/>
                    <a:pt x="88" y="36"/>
                    <a:pt x="88" y="36"/>
                  </a:cubicBezTo>
                  <a:cubicBezTo>
                    <a:pt x="88" y="33"/>
                    <a:pt x="86" y="30"/>
                    <a:pt x="83" y="29"/>
                  </a:cubicBezTo>
                  <a:close/>
                  <a:moveTo>
                    <a:pt x="76" y="44"/>
                  </a:moveTo>
                  <a:cubicBezTo>
                    <a:pt x="12" y="44"/>
                    <a:pt x="12" y="44"/>
                    <a:pt x="12" y="44"/>
                  </a:cubicBezTo>
                  <a:cubicBezTo>
                    <a:pt x="10" y="44"/>
                    <a:pt x="8" y="42"/>
                    <a:pt x="8" y="40"/>
                  </a:cubicBezTo>
                  <a:cubicBezTo>
                    <a:pt x="8" y="38"/>
                    <a:pt x="10" y="36"/>
                    <a:pt x="12" y="36"/>
                  </a:cubicBezTo>
                  <a:cubicBezTo>
                    <a:pt x="76" y="36"/>
                    <a:pt x="76" y="36"/>
                    <a:pt x="76" y="36"/>
                  </a:cubicBezTo>
                  <a:cubicBezTo>
                    <a:pt x="78" y="36"/>
                    <a:pt x="80" y="38"/>
                    <a:pt x="80" y="40"/>
                  </a:cubicBezTo>
                  <a:cubicBezTo>
                    <a:pt x="80" y="42"/>
                    <a:pt x="78" y="44"/>
                    <a:pt x="76" y="44"/>
                  </a:cubicBezTo>
                  <a:close/>
                  <a:moveTo>
                    <a:pt x="22" y="76"/>
                  </a:moveTo>
                  <a:cubicBezTo>
                    <a:pt x="28" y="120"/>
                    <a:pt x="28" y="120"/>
                    <a:pt x="28" y="120"/>
                  </a:cubicBezTo>
                  <a:cubicBezTo>
                    <a:pt x="28" y="124"/>
                    <a:pt x="32" y="128"/>
                    <a:pt x="36" y="128"/>
                  </a:cubicBezTo>
                  <a:cubicBezTo>
                    <a:pt x="52" y="128"/>
                    <a:pt x="52" y="128"/>
                    <a:pt x="52" y="128"/>
                  </a:cubicBezTo>
                  <a:cubicBezTo>
                    <a:pt x="56" y="128"/>
                    <a:pt x="60" y="124"/>
                    <a:pt x="60" y="120"/>
                  </a:cubicBezTo>
                  <a:cubicBezTo>
                    <a:pt x="66" y="76"/>
                    <a:pt x="66" y="76"/>
                    <a:pt x="66" y="76"/>
                  </a:cubicBezTo>
                  <a:cubicBezTo>
                    <a:pt x="44" y="85"/>
                    <a:pt x="24" y="77"/>
                    <a:pt x="22" y="76"/>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40" name="组合 39"/>
          <p:cNvGrpSpPr/>
          <p:nvPr/>
        </p:nvGrpSpPr>
        <p:grpSpPr>
          <a:xfrm>
            <a:off x="6469219" y="4033781"/>
            <a:ext cx="1172142" cy="1172144"/>
            <a:chOff x="7147701" y="2113791"/>
            <a:chExt cx="1562856" cy="1562858"/>
          </a:xfrm>
        </p:grpSpPr>
        <p:grpSp>
          <p:nvGrpSpPr>
            <p:cNvPr id="41" name="组合 40"/>
            <p:cNvGrpSpPr/>
            <p:nvPr/>
          </p:nvGrpSpPr>
          <p:grpSpPr>
            <a:xfrm>
              <a:off x="7147701" y="2113791"/>
              <a:ext cx="1562856" cy="1562858"/>
              <a:chOff x="1982097" y="1814457"/>
              <a:chExt cx="1034526" cy="1034526"/>
            </a:xfrm>
          </p:grpSpPr>
          <p:sp>
            <p:nvSpPr>
              <p:cNvPr id="43" name="矩形: 圆角 23"/>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44" name="矩形: 圆角 24"/>
              <p:cNvSpPr/>
              <p:nvPr/>
            </p:nvSpPr>
            <p:spPr>
              <a:xfrm rot="2700000">
                <a:off x="2070736" y="1903094"/>
                <a:ext cx="857250" cy="857250"/>
              </a:xfrm>
              <a:prstGeom prst="roundRect">
                <a:avLst>
                  <a:gd name="adj" fmla="val 11964"/>
                </a:avLst>
              </a:prstGeom>
              <a:solidFill>
                <a:srgbClr val="3C3C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42" name="Freeform 107"/>
            <p:cNvSpPr/>
            <p:nvPr/>
          </p:nvSpPr>
          <p:spPr bwMode="auto">
            <a:xfrm>
              <a:off x="7698910" y="2663769"/>
              <a:ext cx="462898" cy="462898"/>
            </a:xfrm>
            <a:custGeom>
              <a:avLst/>
              <a:gdLst>
                <a:gd name="T0" fmla="*/ 120 w 128"/>
                <a:gd name="T1" fmla="*/ 58 h 128"/>
                <a:gd name="T2" fmla="*/ 120 w 128"/>
                <a:gd name="T3" fmla="*/ 54 h 128"/>
                <a:gd name="T4" fmla="*/ 64 w 128"/>
                <a:gd name="T5" fmla="*/ 0 h 128"/>
                <a:gd name="T6" fmla="*/ 8 w 128"/>
                <a:gd name="T7" fmla="*/ 54 h 128"/>
                <a:gd name="T8" fmla="*/ 8 w 128"/>
                <a:gd name="T9" fmla="*/ 58 h 128"/>
                <a:gd name="T10" fmla="*/ 0 w 128"/>
                <a:gd name="T11" fmla="*/ 72 h 128"/>
                <a:gd name="T12" fmla="*/ 0 w 128"/>
                <a:gd name="T13" fmla="*/ 96 h 128"/>
                <a:gd name="T14" fmla="*/ 16 w 128"/>
                <a:gd name="T15" fmla="*/ 112 h 128"/>
                <a:gd name="T16" fmla="*/ 32 w 128"/>
                <a:gd name="T17" fmla="*/ 112 h 128"/>
                <a:gd name="T18" fmla="*/ 48 w 128"/>
                <a:gd name="T19" fmla="*/ 96 h 128"/>
                <a:gd name="T20" fmla="*/ 48 w 128"/>
                <a:gd name="T21" fmla="*/ 72 h 128"/>
                <a:gd name="T22" fmla="*/ 32 w 128"/>
                <a:gd name="T23" fmla="*/ 56 h 128"/>
                <a:gd name="T24" fmla="*/ 16 w 128"/>
                <a:gd name="T25" fmla="*/ 56 h 128"/>
                <a:gd name="T26" fmla="*/ 64 w 128"/>
                <a:gd name="T27" fmla="*/ 8 h 128"/>
                <a:gd name="T28" fmla="*/ 112 w 128"/>
                <a:gd name="T29" fmla="*/ 56 h 128"/>
                <a:gd name="T30" fmla="*/ 96 w 128"/>
                <a:gd name="T31" fmla="*/ 56 h 128"/>
                <a:gd name="T32" fmla="*/ 80 w 128"/>
                <a:gd name="T33" fmla="*/ 72 h 128"/>
                <a:gd name="T34" fmla="*/ 80 w 128"/>
                <a:gd name="T35" fmla="*/ 96 h 128"/>
                <a:gd name="T36" fmla="*/ 96 w 128"/>
                <a:gd name="T37" fmla="*/ 112 h 128"/>
                <a:gd name="T38" fmla="*/ 104 w 128"/>
                <a:gd name="T39" fmla="*/ 112 h 128"/>
                <a:gd name="T40" fmla="*/ 104 w 128"/>
                <a:gd name="T41" fmla="*/ 124 h 128"/>
                <a:gd name="T42" fmla="*/ 108 w 128"/>
                <a:gd name="T43" fmla="*/ 128 h 128"/>
                <a:gd name="T44" fmla="*/ 112 w 128"/>
                <a:gd name="T45" fmla="*/ 124 h 128"/>
                <a:gd name="T46" fmla="*/ 112 w 128"/>
                <a:gd name="T47" fmla="*/ 112 h 128"/>
                <a:gd name="T48" fmla="*/ 128 w 128"/>
                <a:gd name="T49" fmla="*/ 96 h 128"/>
                <a:gd name="T50" fmla="*/ 128 w 128"/>
                <a:gd name="T51" fmla="*/ 72 h 128"/>
                <a:gd name="T52" fmla="*/ 120 w 128"/>
                <a:gd name="T53"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20" y="58"/>
                  </a:moveTo>
                  <a:cubicBezTo>
                    <a:pt x="120" y="57"/>
                    <a:pt x="120" y="55"/>
                    <a:pt x="120" y="54"/>
                  </a:cubicBezTo>
                  <a:cubicBezTo>
                    <a:pt x="120" y="24"/>
                    <a:pt x="95" y="0"/>
                    <a:pt x="64" y="0"/>
                  </a:cubicBezTo>
                  <a:cubicBezTo>
                    <a:pt x="33" y="0"/>
                    <a:pt x="8" y="24"/>
                    <a:pt x="8" y="54"/>
                  </a:cubicBezTo>
                  <a:cubicBezTo>
                    <a:pt x="8" y="55"/>
                    <a:pt x="8" y="57"/>
                    <a:pt x="8" y="58"/>
                  </a:cubicBezTo>
                  <a:cubicBezTo>
                    <a:pt x="3" y="61"/>
                    <a:pt x="0" y="66"/>
                    <a:pt x="0" y="72"/>
                  </a:cubicBezTo>
                  <a:cubicBezTo>
                    <a:pt x="0" y="96"/>
                    <a:pt x="0" y="96"/>
                    <a:pt x="0" y="96"/>
                  </a:cubicBezTo>
                  <a:cubicBezTo>
                    <a:pt x="0" y="105"/>
                    <a:pt x="7" y="112"/>
                    <a:pt x="16" y="112"/>
                  </a:cubicBezTo>
                  <a:cubicBezTo>
                    <a:pt x="16" y="112"/>
                    <a:pt x="32" y="112"/>
                    <a:pt x="32" y="112"/>
                  </a:cubicBezTo>
                  <a:cubicBezTo>
                    <a:pt x="41" y="112"/>
                    <a:pt x="48" y="105"/>
                    <a:pt x="48" y="96"/>
                  </a:cubicBezTo>
                  <a:cubicBezTo>
                    <a:pt x="48" y="72"/>
                    <a:pt x="48" y="72"/>
                    <a:pt x="48" y="72"/>
                  </a:cubicBezTo>
                  <a:cubicBezTo>
                    <a:pt x="48" y="63"/>
                    <a:pt x="41" y="56"/>
                    <a:pt x="32" y="56"/>
                  </a:cubicBezTo>
                  <a:cubicBezTo>
                    <a:pt x="32" y="56"/>
                    <a:pt x="17" y="56"/>
                    <a:pt x="16" y="56"/>
                  </a:cubicBezTo>
                  <a:cubicBezTo>
                    <a:pt x="16" y="28"/>
                    <a:pt x="37" y="8"/>
                    <a:pt x="64" y="8"/>
                  </a:cubicBezTo>
                  <a:cubicBezTo>
                    <a:pt x="91" y="8"/>
                    <a:pt x="112" y="28"/>
                    <a:pt x="112" y="56"/>
                  </a:cubicBezTo>
                  <a:cubicBezTo>
                    <a:pt x="112" y="57"/>
                    <a:pt x="96" y="56"/>
                    <a:pt x="96" y="56"/>
                  </a:cubicBezTo>
                  <a:cubicBezTo>
                    <a:pt x="87" y="56"/>
                    <a:pt x="80" y="63"/>
                    <a:pt x="80" y="72"/>
                  </a:cubicBezTo>
                  <a:cubicBezTo>
                    <a:pt x="80" y="96"/>
                    <a:pt x="80" y="96"/>
                    <a:pt x="80" y="96"/>
                  </a:cubicBezTo>
                  <a:cubicBezTo>
                    <a:pt x="80" y="105"/>
                    <a:pt x="88" y="112"/>
                    <a:pt x="96" y="112"/>
                  </a:cubicBezTo>
                  <a:cubicBezTo>
                    <a:pt x="96" y="112"/>
                    <a:pt x="104" y="112"/>
                    <a:pt x="104" y="112"/>
                  </a:cubicBezTo>
                  <a:cubicBezTo>
                    <a:pt x="104" y="124"/>
                    <a:pt x="104" y="124"/>
                    <a:pt x="104" y="124"/>
                  </a:cubicBezTo>
                  <a:cubicBezTo>
                    <a:pt x="104" y="126"/>
                    <a:pt x="106" y="128"/>
                    <a:pt x="108" y="128"/>
                  </a:cubicBezTo>
                  <a:cubicBezTo>
                    <a:pt x="110" y="128"/>
                    <a:pt x="112" y="126"/>
                    <a:pt x="112" y="124"/>
                  </a:cubicBezTo>
                  <a:cubicBezTo>
                    <a:pt x="112" y="112"/>
                    <a:pt x="112" y="112"/>
                    <a:pt x="112" y="112"/>
                  </a:cubicBezTo>
                  <a:cubicBezTo>
                    <a:pt x="121" y="112"/>
                    <a:pt x="128" y="105"/>
                    <a:pt x="128" y="96"/>
                  </a:cubicBezTo>
                  <a:cubicBezTo>
                    <a:pt x="128" y="72"/>
                    <a:pt x="128" y="72"/>
                    <a:pt x="128" y="72"/>
                  </a:cubicBezTo>
                  <a:cubicBezTo>
                    <a:pt x="128" y="66"/>
                    <a:pt x="125" y="61"/>
                    <a:pt x="120" y="58"/>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3" name="组合 2"/>
          <p:cNvGrpSpPr/>
          <p:nvPr/>
        </p:nvGrpSpPr>
        <p:grpSpPr>
          <a:xfrm>
            <a:off x="2344681" y="3549320"/>
            <a:ext cx="1172142" cy="1172144"/>
            <a:chOff x="1648317" y="1467844"/>
            <a:chExt cx="1562856" cy="1562858"/>
          </a:xfrm>
        </p:grpSpPr>
        <p:grpSp>
          <p:nvGrpSpPr>
            <p:cNvPr id="4" name="组合 3"/>
            <p:cNvGrpSpPr/>
            <p:nvPr/>
          </p:nvGrpSpPr>
          <p:grpSpPr>
            <a:xfrm>
              <a:off x="1648317" y="1467844"/>
              <a:ext cx="1562856" cy="1562858"/>
              <a:chOff x="1982097" y="1814457"/>
              <a:chExt cx="1034526" cy="1034526"/>
            </a:xfrm>
          </p:grpSpPr>
          <p:sp>
            <p:nvSpPr>
              <p:cNvPr id="48" name="矩形: 圆角 12"/>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49" name="矩形: 圆角 14"/>
              <p:cNvSpPr/>
              <p:nvPr/>
            </p:nvSpPr>
            <p:spPr>
              <a:xfrm rot="2700000">
                <a:off x="2070736" y="1903094"/>
                <a:ext cx="857250" cy="857250"/>
              </a:xfrm>
              <a:prstGeom prst="roundRect">
                <a:avLst>
                  <a:gd name="adj" fmla="val 11964"/>
                </a:avLst>
              </a:prstGeom>
              <a:solidFill>
                <a:srgbClr val="3C3C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47" name="Freeform 133"/>
            <p:cNvSpPr>
              <a:spLocks noEditPoints="1"/>
            </p:cNvSpPr>
            <p:nvPr/>
          </p:nvSpPr>
          <p:spPr bwMode="auto">
            <a:xfrm>
              <a:off x="2212501" y="1979482"/>
              <a:ext cx="434488" cy="576585"/>
            </a:xfrm>
            <a:custGeom>
              <a:avLst/>
              <a:gdLst>
                <a:gd name="T0" fmla="*/ 48 w 96"/>
                <a:gd name="T1" fmla="*/ 0 h 128"/>
                <a:gd name="T2" fmla="*/ 0 w 96"/>
                <a:gd name="T3" fmla="*/ 48 h 128"/>
                <a:gd name="T4" fmla="*/ 48 w 96"/>
                <a:gd name="T5" fmla="*/ 128 h 128"/>
                <a:gd name="T6" fmla="*/ 96 w 96"/>
                <a:gd name="T7" fmla="*/ 48 h 128"/>
                <a:gd name="T8" fmla="*/ 48 w 96"/>
                <a:gd name="T9" fmla="*/ 0 h 128"/>
                <a:gd name="T10" fmla="*/ 48 w 96"/>
                <a:gd name="T11" fmla="*/ 68 h 128"/>
                <a:gd name="T12" fmla="*/ 28 w 96"/>
                <a:gd name="T13" fmla="*/ 48 h 128"/>
                <a:gd name="T14" fmla="*/ 48 w 96"/>
                <a:gd name="T15" fmla="*/ 28 h 128"/>
                <a:gd name="T16" fmla="*/ 68 w 96"/>
                <a:gd name="T17" fmla="*/ 48 h 128"/>
                <a:gd name="T18" fmla="*/ 48 w 96"/>
                <a:gd name="T19" fmla="*/ 68 h 128"/>
                <a:gd name="T20" fmla="*/ 48 w 96"/>
                <a:gd name="T21" fmla="*/ 36 h 128"/>
                <a:gd name="T22" fmla="*/ 36 w 96"/>
                <a:gd name="T23" fmla="*/ 48 h 128"/>
                <a:gd name="T24" fmla="*/ 48 w 96"/>
                <a:gd name="T25" fmla="*/ 60 h 128"/>
                <a:gd name="T26" fmla="*/ 60 w 96"/>
                <a:gd name="T27" fmla="*/ 48 h 128"/>
                <a:gd name="T28" fmla="*/ 48 w 96"/>
                <a:gd name="T29" fmla="*/ 3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1" y="0"/>
                    <a:pt x="0" y="21"/>
                    <a:pt x="0" y="48"/>
                  </a:cubicBezTo>
                  <a:cubicBezTo>
                    <a:pt x="0" y="68"/>
                    <a:pt x="40" y="128"/>
                    <a:pt x="48" y="128"/>
                  </a:cubicBezTo>
                  <a:cubicBezTo>
                    <a:pt x="56" y="128"/>
                    <a:pt x="96" y="68"/>
                    <a:pt x="96" y="48"/>
                  </a:cubicBezTo>
                  <a:cubicBezTo>
                    <a:pt x="96" y="21"/>
                    <a:pt x="75" y="0"/>
                    <a:pt x="48" y="0"/>
                  </a:cubicBezTo>
                  <a:close/>
                  <a:moveTo>
                    <a:pt x="48" y="68"/>
                  </a:moveTo>
                  <a:cubicBezTo>
                    <a:pt x="37" y="68"/>
                    <a:pt x="28" y="59"/>
                    <a:pt x="28" y="48"/>
                  </a:cubicBezTo>
                  <a:cubicBezTo>
                    <a:pt x="28" y="37"/>
                    <a:pt x="37" y="28"/>
                    <a:pt x="48" y="28"/>
                  </a:cubicBezTo>
                  <a:cubicBezTo>
                    <a:pt x="59" y="28"/>
                    <a:pt x="68" y="37"/>
                    <a:pt x="68" y="48"/>
                  </a:cubicBezTo>
                  <a:cubicBezTo>
                    <a:pt x="68" y="59"/>
                    <a:pt x="59" y="68"/>
                    <a:pt x="48" y="68"/>
                  </a:cubicBezTo>
                  <a:close/>
                  <a:moveTo>
                    <a:pt x="48" y="36"/>
                  </a:moveTo>
                  <a:cubicBezTo>
                    <a:pt x="41" y="36"/>
                    <a:pt x="36" y="41"/>
                    <a:pt x="36" y="48"/>
                  </a:cubicBezTo>
                  <a:cubicBezTo>
                    <a:pt x="36" y="55"/>
                    <a:pt x="41" y="60"/>
                    <a:pt x="48" y="60"/>
                  </a:cubicBezTo>
                  <a:cubicBezTo>
                    <a:pt x="55" y="60"/>
                    <a:pt x="60" y="55"/>
                    <a:pt x="60" y="48"/>
                  </a:cubicBezTo>
                  <a:cubicBezTo>
                    <a:pt x="60" y="41"/>
                    <a:pt x="55" y="36"/>
                    <a:pt x="48" y="36"/>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sp>
        <p:nvSpPr>
          <p:cNvPr id="5" name="文本框 4"/>
          <p:cNvSpPr txBox="1"/>
          <p:nvPr/>
        </p:nvSpPr>
        <p:spPr>
          <a:xfrm>
            <a:off x="3277096" y="5179204"/>
            <a:ext cx="2013585"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（2）唯一索引</a:t>
            </a:r>
          </a:p>
        </p:txBody>
      </p:sp>
      <p:sp>
        <p:nvSpPr>
          <p:cNvPr id="6" name="文本框 5"/>
          <p:cNvSpPr txBox="1"/>
          <p:nvPr/>
        </p:nvSpPr>
        <p:spPr>
          <a:xfrm>
            <a:off x="4602480" y="2908300"/>
            <a:ext cx="2013585"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（3）主键索引</a:t>
            </a:r>
          </a:p>
        </p:txBody>
      </p:sp>
      <p:sp>
        <p:nvSpPr>
          <p:cNvPr id="7" name="文本框 6"/>
          <p:cNvSpPr txBox="1"/>
          <p:nvPr/>
        </p:nvSpPr>
        <p:spPr>
          <a:xfrm>
            <a:off x="6111875" y="5214329"/>
            <a:ext cx="2013585"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（4）全文索引</a:t>
            </a:r>
          </a:p>
        </p:txBody>
      </p:sp>
      <p:sp>
        <p:nvSpPr>
          <p:cNvPr id="8" name="文本框 7"/>
          <p:cNvSpPr txBox="1"/>
          <p:nvPr/>
        </p:nvSpPr>
        <p:spPr>
          <a:xfrm>
            <a:off x="7423785" y="2908300"/>
            <a:ext cx="2013585"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（5）多列索引</a:t>
            </a:r>
          </a:p>
        </p:txBody>
      </p:sp>
      <p:sp>
        <p:nvSpPr>
          <p:cNvPr id="50" name="文本框 49">
            <a:extLst>
              <a:ext uri="{FF2B5EF4-FFF2-40B4-BE49-F238E27FC236}">
                <a16:creationId xmlns:a16="http://schemas.microsoft.com/office/drawing/2014/main" id="{24D8FBC1-5EE2-4153-ADB1-0A450253A634}"/>
              </a:ext>
            </a:extLst>
          </p:cNvPr>
          <p:cNvSpPr txBox="1"/>
          <p:nvPr/>
        </p:nvSpPr>
        <p:spPr>
          <a:xfrm>
            <a:off x="2881254" y="5962271"/>
            <a:ext cx="8065135" cy="879664"/>
          </a:xfrm>
          <a:prstGeom prst="rect">
            <a:avLst/>
          </a:prstGeom>
          <a:noFill/>
          <a:ln w="28575" cmpd="sng">
            <a:solidFill>
              <a:srgbClr val="FFC000"/>
            </a:solidFill>
            <a:prstDash val="solid"/>
          </a:ln>
        </p:spPr>
        <p:txBody>
          <a:bodyPr wrap="square" rtlCol="0">
            <a:spAutoFit/>
          </a:bodyPr>
          <a:lstStyle/>
          <a:p>
            <a:pPr indent="457200" fontAlgn="auto">
              <a:lnSpc>
                <a:spcPct val="150000"/>
              </a:lnSpc>
            </a:pPr>
            <a:r>
              <a:rPr lang="zh-CN" altLang="en-US" dirty="0">
                <a:solidFill>
                  <a:srgbClr val="FF0000"/>
                </a:solidFill>
              </a:rPr>
              <a:t>唯一索引和普通索引基本相同，但有一个区别：索引列的所有值都只能出现一次，即必须唯一。</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51" name="图片 50">
            <a:extLst>
              <a:ext uri="{FF2B5EF4-FFF2-40B4-BE49-F238E27FC236}">
                <a16:creationId xmlns:a16="http://schemas.microsoft.com/office/drawing/2014/main" id="{92E3ED77-4292-45C0-9D81-FAF2D32B6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375" y="5977198"/>
            <a:ext cx="2107301" cy="716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decel="10000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decel="10000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anim calcmode="lin" valueType="num">
                                      <p:cBhvr>
                                        <p:cTn id="25" dur="250" fill="hold"/>
                                        <p:tgtEl>
                                          <p:spTgt spid="19"/>
                                        </p:tgtEl>
                                        <p:attrNameLst>
                                          <p:attrName>ppt_x</p:attrName>
                                        </p:attrNameLst>
                                      </p:cBhvr>
                                      <p:tavLst>
                                        <p:tav tm="0">
                                          <p:val>
                                            <p:strVal val="#ppt_x"/>
                                          </p:val>
                                        </p:tav>
                                        <p:tav tm="100000">
                                          <p:val>
                                            <p:strVal val="#ppt_x"/>
                                          </p:val>
                                        </p:tav>
                                      </p:tavLst>
                                    </p:anim>
                                    <p:anim calcmode="lin" valueType="num">
                                      <p:cBhvr>
                                        <p:cTn id="26" dur="2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decel="10000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0-#ppt_w/2"/>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decel="10000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0-#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42"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250"/>
                                        <p:tgtEl>
                                          <p:spTgt spid="5"/>
                                        </p:tgtEl>
                                      </p:cBhvr>
                                    </p:animEffect>
                                    <p:anim calcmode="lin" valueType="num">
                                      <p:cBhvr>
                                        <p:cTn id="43" dur="250" fill="hold"/>
                                        <p:tgtEl>
                                          <p:spTgt spid="5"/>
                                        </p:tgtEl>
                                        <p:attrNameLst>
                                          <p:attrName>ppt_x</p:attrName>
                                        </p:attrNameLst>
                                      </p:cBhvr>
                                      <p:tavLst>
                                        <p:tav tm="0">
                                          <p:val>
                                            <p:strVal val="#ppt_x"/>
                                          </p:val>
                                        </p:tav>
                                        <p:tav tm="100000">
                                          <p:val>
                                            <p:strVal val="#ppt_x"/>
                                          </p:val>
                                        </p:tav>
                                      </p:tavLst>
                                    </p:anim>
                                    <p:anim calcmode="lin" valueType="num">
                                      <p:cBhvr>
                                        <p:cTn id="44" dur="250" fill="hold"/>
                                        <p:tgtEl>
                                          <p:spTgt spid="5"/>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2"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250"/>
                                        <p:tgtEl>
                                          <p:spTgt spid="6"/>
                                        </p:tgtEl>
                                      </p:cBhvr>
                                    </p:animEffect>
                                    <p:anim calcmode="lin" valueType="num">
                                      <p:cBhvr>
                                        <p:cTn id="49" dur="250" fill="hold"/>
                                        <p:tgtEl>
                                          <p:spTgt spid="6"/>
                                        </p:tgtEl>
                                        <p:attrNameLst>
                                          <p:attrName>ppt_x</p:attrName>
                                        </p:attrNameLst>
                                      </p:cBhvr>
                                      <p:tavLst>
                                        <p:tav tm="0">
                                          <p:val>
                                            <p:strVal val="#ppt_x"/>
                                          </p:val>
                                        </p:tav>
                                        <p:tav tm="100000">
                                          <p:val>
                                            <p:strVal val="#ppt_x"/>
                                          </p:val>
                                        </p:tav>
                                      </p:tavLst>
                                    </p:anim>
                                    <p:anim calcmode="lin" valueType="num">
                                      <p:cBhvr>
                                        <p:cTn id="50" dur="250" fill="hold"/>
                                        <p:tgtEl>
                                          <p:spTgt spid="6"/>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42" presetClass="entr" presetSubtype="0"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250"/>
                                        <p:tgtEl>
                                          <p:spTgt spid="7"/>
                                        </p:tgtEl>
                                      </p:cBhvr>
                                    </p:animEffect>
                                    <p:anim calcmode="lin" valueType="num">
                                      <p:cBhvr>
                                        <p:cTn id="55" dur="250" fill="hold"/>
                                        <p:tgtEl>
                                          <p:spTgt spid="7"/>
                                        </p:tgtEl>
                                        <p:attrNameLst>
                                          <p:attrName>ppt_x</p:attrName>
                                        </p:attrNameLst>
                                      </p:cBhvr>
                                      <p:tavLst>
                                        <p:tav tm="0">
                                          <p:val>
                                            <p:strVal val="#ppt_x"/>
                                          </p:val>
                                        </p:tav>
                                        <p:tav tm="100000">
                                          <p:val>
                                            <p:strVal val="#ppt_x"/>
                                          </p:val>
                                        </p:tav>
                                      </p:tavLst>
                                    </p:anim>
                                    <p:anim calcmode="lin" valueType="num">
                                      <p:cBhvr>
                                        <p:cTn id="56" dur="250" fill="hold"/>
                                        <p:tgtEl>
                                          <p:spTgt spid="7"/>
                                        </p:tgtEl>
                                        <p:attrNameLst>
                                          <p:attrName>ppt_y</p:attrName>
                                        </p:attrNameLst>
                                      </p:cBhvr>
                                      <p:tavLst>
                                        <p:tav tm="0">
                                          <p:val>
                                            <p:strVal val="#ppt_y+.1"/>
                                          </p:val>
                                        </p:tav>
                                        <p:tav tm="100000">
                                          <p:val>
                                            <p:strVal val="#ppt_y"/>
                                          </p:val>
                                        </p:tav>
                                      </p:tavLst>
                                    </p:anim>
                                  </p:childTnLst>
                                </p:cTn>
                              </p:par>
                            </p:childTnLst>
                          </p:cTn>
                        </p:par>
                        <p:par>
                          <p:cTn id="57" fill="hold">
                            <p:stCondLst>
                              <p:cond delay="2000"/>
                            </p:stCondLst>
                            <p:childTnLst>
                              <p:par>
                                <p:cTn id="58" presetID="42" presetClass="entr" presetSubtype="0"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250"/>
                                        <p:tgtEl>
                                          <p:spTgt spid="8"/>
                                        </p:tgtEl>
                                      </p:cBhvr>
                                    </p:animEffect>
                                    <p:anim calcmode="lin" valueType="num">
                                      <p:cBhvr>
                                        <p:cTn id="61" dur="250" fill="hold"/>
                                        <p:tgtEl>
                                          <p:spTgt spid="8"/>
                                        </p:tgtEl>
                                        <p:attrNameLst>
                                          <p:attrName>ppt_x</p:attrName>
                                        </p:attrNameLst>
                                      </p:cBhvr>
                                      <p:tavLst>
                                        <p:tav tm="0">
                                          <p:val>
                                            <p:strVal val="#ppt_x"/>
                                          </p:val>
                                        </p:tav>
                                        <p:tav tm="100000">
                                          <p:val>
                                            <p:strVal val="#ppt_x"/>
                                          </p:val>
                                        </p:tav>
                                      </p:tavLst>
                                    </p:anim>
                                    <p:anim calcmode="lin" valueType="num">
                                      <p:cBhvr>
                                        <p:cTn id="62"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barn(inVertical)">
                                      <p:cBhvr>
                                        <p:cTn id="67" dur="500"/>
                                        <p:tgtEl>
                                          <p:spTgt spid="50"/>
                                        </p:tgtEl>
                                      </p:cBhvr>
                                    </p:animEffect>
                                  </p:childTnLst>
                                </p:cTn>
                              </p:par>
                              <p:par>
                                <p:cTn id="68" presetID="16" presetClass="entr" presetSubtype="21"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barn(inVertical)">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P spid="6" grpId="0"/>
      <p:bldP spid="7" grpId="0"/>
      <p:bldP spid="8"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4.1.4  创建全文索引</a:t>
            </a:r>
          </a:p>
        </p:txBody>
      </p:sp>
      <p:sp>
        <p:nvSpPr>
          <p:cNvPr id="9" name="矩形 1"/>
          <p:cNvSpPr/>
          <p:nvPr/>
        </p:nvSpPr>
        <p:spPr>
          <a:xfrm>
            <a:off x="264160" y="1466850"/>
            <a:ext cx="1167384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例如，</a:t>
            </a:r>
          </a:p>
        </p:txBody>
      </p:sp>
      <p:sp>
        <p:nvSpPr>
          <p:cNvPr id="5" name="文本框 4"/>
          <p:cNvSpPr txBox="1"/>
          <p:nvPr/>
        </p:nvSpPr>
        <p:spPr>
          <a:xfrm>
            <a:off x="419100" y="2213610"/>
            <a:ext cx="6315710" cy="332295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create table tb_student_item</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id int primary key auto_increment,</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studentId int,</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itemId int,</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fulltext index index_studentId (studentId),</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a:t>
            </a:r>
          </a:p>
        </p:txBody>
      </p:sp>
      <p:sp>
        <p:nvSpPr>
          <p:cNvPr id="3" name="矩形 2"/>
          <p:cNvSpPr/>
          <p:nvPr/>
        </p:nvSpPr>
        <p:spPr>
          <a:xfrm>
            <a:off x="8660130" y="2498725"/>
            <a:ext cx="1097280" cy="1198880"/>
          </a:xfrm>
          <a:prstGeom prst="rect">
            <a:avLst/>
          </a:prstGeom>
          <a:noFill/>
          <a:ln>
            <a:noFill/>
          </a:ln>
        </p:spPr>
        <p:txBody>
          <a:bodyPr wrap="none" rtlCol="0" anchor="t">
            <a:spAutoFit/>
          </a:bodyPr>
          <a:lstStyle/>
          <a:p>
            <a:pPr algn="ctr"/>
            <a:r>
              <a:rPr lang="zh-CN" altLang="en-US" sz="7200" b="1">
                <a:ln w="25400">
                  <a:gradFill>
                    <a:gsLst>
                      <a:gs pos="0">
                        <a:srgbClr val="5B9BD5">
                          <a:lumMod val="5000"/>
                          <a:lumOff val="95000"/>
                        </a:srgbClr>
                      </a:gs>
                      <a:gs pos="74000">
                        <a:srgbClr val="FAAD26"/>
                      </a:gs>
                      <a:gs pos="83000">
                        <a:srgbClr val="FF9933"/>
                      </a:gs>
                      <a:gs pos="100000">
                        <a:srgbClr val="FFDF2D">
                          <a:lumMod val="37000"/>
                          <a:lumOff val="63000"/>
                        </a:srgbClr>
                      </a:gs>
                    </a:gsLst>
                    <a:lin ang="5400000" scaled="1"/>
                  </a:gradFill>
                </a:ln>
                <a:pattFill prst="zigZag">
                  <a:fgClr>
                    <a:srgbClr val="FFC000"/>
                  </a:fgClr>
                  <a:bgClr>
                    <a:schemeClr val="bg1"/>
                  </a:bgClr>
                </a:pattFill>
                <a:effectLst>
                  <a:outerShdw blurRad="50800" dist="50800" dir="7200000" algn="ctr" rotWithShape="0">
                    <a:srgbClr val="6E747A">
                      <a:alpha val="43000"/>
                    </a:srgbClr>
                  </a:outerShdw>
                </a:effectLst>
              </a:rPr>
              <a:t>或</a:t>
            </a:r>
          </a:p>
        </p:txBody>
      </p:sp>
      <p:sp>
        <p:nvSpPr>
          <p:cNvPr id="4" name="文本框 3"/>
          <p:cNvSpPr txBox="1"/>
          <p:nvPr/>
        </p:nvSpPr>
        <p:spPr>
          <a:xfrm>
            <a:off x="6983730" y="4060190"/>
            <a:ext cx="4711065" cy="1014730"/>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create fulltext index index_itemId on tb_student_item (itemId);</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4.1.4  创建全文索引</a:t>
            </a:r>
          </a:p>
        </p:txBody>
      </p:sp>
      <p:sp>
        <p:nvSpPr>
          <p:cNvPr id="9" name="矩形 1"/>
          <p:cNvSpPr/>
          <p:nvPr/>
        </p:nvSpPr>
        <p:spPr>
          <a:xfrm>
            <a:off x="264160" y="1466850"/>
            <a:ext cx="11673840"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而使用Navicat工具来进行可视化操作时，则需要在“索引类型”一栏中将Normal改为Full Text，如图4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15所示。</a:t>
            </a:r>
          </a:p>
        </p:txBody>
      </p:sp>
      <p:pic>
        <p:nvPicPr>
          <p:cNvPr id="6" name="图片 5"/>
          <p:cNvPicPr>
            <a:picLocks noChangeAspect="1"/>
          </p:cNvPicPr>
          <p:nvPr/>
        </p:nvPicPr>
        <p:blipFill>
          <a:blip r:embed="rId3"/>
          <a:stretch>
            <a:fillRect/>
          </a:stretch>
        </p:blipFill>
        <p:spPr>
          <a:xfrm>
            <a:off x="4039235" y="2404110"/>
            <a:ext cx="3314700" cy="3307080"/>
          </a:xfrm>
          <a:prstGeom prst="rect">
            <a:avLst/>
          </a:prstGeom>
        </p:spPr>
      </p:pic>
      <p:sp>
        <p:nvSpPr>
          <p:cNvPr id="10" name="文本框 9"/>
          <p:cNvSpPr txBox="1"/>
          <p:nvPr/>
        </p:nvSpPr>
        <p:spPr>
          <a:xfrm>
            <a:off x="3482975" y="5668645"/>
            <a:ext cx="44272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图4-15    使用Navicat工具创建全文索引</a:t>
            </a:r>
          </a:p>
        </p:txBody>
      </p:sp>
      <p:sp>
        <p:nvSpPr>
          <p:cNvPr id="7" name="文本框 6"/>
          <p:cNvSpPr txBox="1"/>
          <p:nvPr/>
        </p:nvSpPr>
        <p:spPr>
          <a:xfrm>
            <a:off x="550545" y="6108700"/>
            <a:ext cx="9826625" cy="553085"/>
          </a:xfrm>
          <a:prstGeom prst="rect">
            <a:avLst/>
          </a:prstGeom>
          <a:noFill/>
          <a:ln w="28575" cmpd="sng">
            <a:solidFill>
              <a:srgbClr val="0070C0"/>
            </a:solidFill>
            <a:prstDash val="solid"/>
          </a:ln>
        </p:spPr>
        <p:txBody>
          <a:bodyPr wrap="square">
            <a:spAutoFit/>
          </a:bodyPr>
          <a:lstStyle/>
          <a:p>
            <a:pPr indent="457200" algn="just" fontAlgn="auto">
              <a:lnSpc>
                <a:spcPct val="150000"/>
              </a:lnSpc>
            </a:pPr>
            <a:r>
              <a:rPr sz="2000">
                <a:latin typeface="微软雅黑" panose="020B0503020204020204" pitchFamily="34" charset="-122"/>
                <a:ea typeface="微软雅黑" panose="020B0503020204020204" pitchFamily="34" charset="-122"/>
                <a:sym typeface="+mn-ea"/>
              </a:rPr>
              <a:t>全文索引创建后也可以使用explain语句来校验其是否生效。</a:t>
            </a:r>
          </a:p>
        </p:txBody>
      </p:sp>
      <p:pic>
        <p:nvPicPr>
          <p:cNvPr id="4" name="图片 3">
            <a:extLst>
              <a:ext uri="{FF2B5EF4-FFF2-40B4-BE49-F238E27FC236}">
                <a16:creationId xmlns:a16="http://schemas.microsoft.com/office/drawing/2014/main" id="{C195B605-AF7F-42B4-A2AF-08FE8AFA2E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545" y="5327650"/>
            <a:ext cx="1692275" cy="781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4.1.5  创建多列索引</a:t>
            </a:r>
          </a:p>
        </p:txBody>
      </p:sp>
      <p:sp>
        <p:nvSpPr>
          <p:cNvPr id="9" name="矩形 1"/>
          <p:cNvSpPr/>
          <p:nvPr/>
        </p:nvSpPr>
        <p:spPr>
          <a:xfrm>
            <a:off x="259080" y="1287145"/>
            <a:ext cx="1167384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与单列索引一样，多列索引也可以通过以下三种方式来创建。</a:t>
            </a:r>
          </a:p>
        </p:txBody>
      </p:sp>
      <p:sp>
        <p:nvSpPr>
          <p:cNvPr id="4" name="文本框 3"/>
          <p:cNvSpPr txBox="1"/>
          <p:nvPr/>
        </p:nvSpPr>
        <p:spPr>
          <a:xfrm>
            <a:off x="1024890" y="2012950"/>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1.创建表时创建多列索引</a:t>
            </a:r>
          </a:p>
        </p:txBody>
      </p:sp>
      <p:sp>
        <p:nvSpPr>
          <p:cNvPr id="43" name="Oval 42"/>
          <p:cNvSpPr/>
          <p:nvPr/>
        </p:nvSpPr>
        <p:spPr>
          <a:xfrm>
            <a:off x="399415" y="2073275"/>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 name="文本框 4"/>
          <p:cNvSpPr txBox="1"/>
          <p:nvPr/>
        </p:nvSpPr>
        <p:spPr>
          <a:xfrm>
            <a:off x="1349375" y="2552700"/>
            <a:ext cx="8759190" cy="4092575"/>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create table table_name （</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属性名  数据类型,</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属性名  数据类型,</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index|key ［索引名］ (属性名1［长度］ ［asc|desc］，</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属性名2［长度］ ［asc |desc］，</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属性名n［长度］ ［asc |desc］，</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4.1.5  创建多列索引</a:t>
            </a:r>
          </a:p>
        </p:txBody>
      </p:sp>
      <p:sp>
        <p:nvSpPr>
          <p:cNvPr id="4" name="文本框 3"/>
          <p:cNvSpPr txBox="1"/>
          <p:nvPr/>
        </p:nvSpPr>
        <p:spPr>
          <a:xfrm>
            <a:off x="994410" y="149415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1.创建表时创建多列索引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128905" y="237172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4-3</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矩形 1"/>
          <p:cNvSpPr/>
          <p:nvPr/>
        </p:nvSpPr>
        <p:spPr>
          <a:xfrm>
            <a:off x="1440815" y="2197735"/>
            <a:ext cx="9700260"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假设需要经常以学生id和党课期数为复合条件来查询学生成绩，创建新数据表并在其上创建多列索引以提高查询效率。</a:t>
            </a:r>
          </a:p>
        </p:txBody>
      </p:sp>
      <p:sp>
        <p:nvSpPr>
          <p:cNvPr id="11" name="右箭头 10"/>
          <p:cNvSpPr/>
          <p:nvPr/>
        </p:nvSpPr>
        <p:spPr>
          <a:xfrm>
            <a:off x="272415" y="4283710"/>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
          <p:cNvSpPr/>
          <p:nvPr/>
        </p:nvSpPr>
        <p:spPr>
          <a:xfrm>
            <a:off x="1537335" y="4037330"/>
            <a:ext cx="1036764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在Navicat窗口中依次单击“查询”→“新建查询”按钮，在查询编辑器窗口中输入如下命令。</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4.1.5  创建多列索引</a:t>
            </a:r>
          </a:p>
        </p:txBody>
      </p:sp>
      <p:sp>
        <p:nvSpPr>
          <p:cNvPr id="4" name="文本框 3"/>
          <p:cNvSpPr txBox="1"/>
          <p:nvPr/>
        </p:nvSpPr>
        <p:spPr>
          <a:xfrm>
            <a:off x="994410" y="149415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1.创建表时创建多列索引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128905" y="237172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4-3</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1" name="右箭头 10"/>
          <p:cNvSpPr/>
          <p:nvPr/>
        </p:nvSpPr>
        <p:spPr>
          <a:xfrm>
            <a:off x="272415" y="3616325"/>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953260" y="2137410"/>
            <a:ext cx="6821805" cy="4029075"/>
            <a:chOff x="0" y="0"/>
            <a:chExt cx="6366396" cy="3395995"/>
          </a:xfrm>
        </p:grpSpPr>
        <p:sp>
          <p:nvSpPr>
            <p:cNvPr id="9" name="圆角矩形 10"/>
            <p:cNvSpPr/>
            <p:nvPr/>
          </p:nvSpPr>
          <p:spPr>
            <a:xfrm>
              <a:off x="0" y="11114"/>
              <a:ext cx="6366396" cy="3384881"/>
            </a:xfrm>
            <a:prstGeom prst="roundRect">
              <a:avLst>
                <a:gd name="adj" fmla="val 16667"/>
              </a:avLst>
            </a:prstGeom>
            <a:solidFill>
              <a:srgbClr val="F2DCDB"/>
            </a:solidFill>
            <a:ln w="9525">
              <a:noFill/>
            </a:ln>
          </p:spPr>
          <p:txBody>
            <a:bodyPr wrap="none" anchor="ctr"/>
            <a:lstStyle/>
            <a:p>
              <a:pPr algn="just" eaLnBrk="0" hangingPunct="0">
                <a:lnSpc>
                  <a:spcPct val="135000"/>
                </a:lnSpc>
                <a:buClr>
                  <a:srgbClr val="31B6FD"/>
                </a:buClr>
                <a:buFont typeface="Wingdings" panose="05000000000000000000" pitchFamily="2" charset="2"/>
              </a:pPr>
              <a:endParaRPr lang="zh-CN" altLang="en-US" sz="2400" b="1" dirty="0">
                <a:solidFill>
                  <a:srgbClr val="0000FF"/>
                </a:solidFill>
                <a:latin typeface="黑体" panose="02010609060101010101" charset="-122"/>
                <a:ea typeface="黑体" panose="02010609060101010101" charset="-122"/>
              </a:endParaRPr>
            </a:p>
          </p:txBody>
        </p:sp>
        <p:sp>
          <p:nvSpPr>
            <p:cNvPr id="10" name="矩形 1"/>
            <p:cNvSpPr/>
            <p:nvPr/>
          </p:nvSpPr>
          <p:spPr>
            <a:xfrm>
              <a:off x="0" y="0"/>
              <a:ext cx="6365868" cy="3189934"/>
            </a:xfrm>
            <a:prstGeom prst="rect">
              <a:avLst/>
            </a:prstGeom>
            <a:noFill/>
            <a:ln w="9525">
              <a:noFill/>
            </a:ln>
          </p:spPr>
          <p:txBody>
            <a:bodyPr wrap="square">
              <a:spAutoFit/>
            </a:bodyPr>
            <a:lstStyle/>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create table tb_student_score</a:t>
              </a:r>
            </a:p>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a:t>
              </a:r>
            </a:p>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     id int primary key auto_increment,</a:t>
              </a:r>
            </a:p>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rPr>
                <a:t>studentIdint,</a:t>
              </a:r>
            </a:p>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rPr>
                <a:t>courseNoint,</a:t>
              </a:r>
            </a:p>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rPr>
                <a:t>scoreint,</a:t>
              </a:r>
            </a:p>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rPr>
                <a:t>indexindex_student_score(studentId, courseNo)</a:t>
              </a:r>
            </a:p>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 fill="hold"/>
                                        <p:tgtEl>
                                          <p:spTgt spid="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4.1.5  创建多列索引</a:t>
            </a:r>
          </a:p>
        </p:txBody>
      </p:sp>
      <p:sp>
        <p:nvSpPr>
          <p:cNvPr id="4" name="文本框 3"/>
          <p:cNvSpPr txBox="1"/>
          <p:nvPr/>
        </p:nvSpPr>
        <p:spPr>
          <a:xfrm>
            <a:off x="994410" y="149415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1.创建表时创建多列索引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128905" y="237172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4-3</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2" name="矩形 1"/>
          <p:cNvSpPr/>
          <p:nvPr/>
        </p:nvSpPr>
        <p:spPr>
          <a:xfrm>
            <a:off x="1440815" y="2004060"/>
            <a:ext cx="5218429" cy="3731278"/>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也可以直接在Navicat表列表窗口中右击并选择“新建表”菜单项，在弹出的表设计窗口中输入字段名称和类型，然后在“索引”选项卡中输入新建索引名称，选择其对应的多个字段，将索引类型设为Normal</a:t>
            </a:r>
            <a:r>
              <a:rPr lang="en-US" altLang="zh-CN" sz="2000" dirty="0">
                <a:latin typeface="微软雅黑" panose="020B0503020204020204" pitchFamily="34" charset="-122"/>
                <a:ea typeface="微软雅黑" panose="020B0503020204020204" pitchFamily="34" charset="-122"/>
              </a:rPr>
              <a:t>(</a:t>
            </a:r>
            <a:r>
              <a:rPr sz="2000" dirty="0" err="1">
                <a:latin typeface="微软雅黑" panose="020B0503020204020204" pitchFamily="34" charset="-122"/>
                <a:ea typeface="微软雅黑" panose="020B0503020204020204" pitchFamily="34" charset="-122"/>
              </a:rPr>
              <a:t>普通索引</a:t>
            </a:r>
            <a:r>
              <a:rPr lang="en-US" altLang="zh-CN" sz="2000" dirty="0">
                <a:latin typeface="微软雅黑" panose="020B0503020204020204" pitchFamily="34" charset="-122"/>
                <a:ea typeface="微软雅黑" panose="020B0503020204020204" pitchFamily="34" charset="-122"/>
              </a:rPr>
              <a:t>),</a:t>
            </a:r>
            <a:r>
              <a:rPr sz="2000" dirty="0" err="1">
                <a:latin typeface="微软雅黑" panose="020B0503020204020204" pitchFamily="34" charset="-122"/>
                <a:ea typeface="微软雅黑" panose="020B0503020204020204" pitchFamily="34" charset="-122"/>
              </a:rPr>
              <a:t>索引方式设为BTREE，然后保存表即可，如图所示。可以使用show语句或者查看表设计两种方式来查看索引是否创建成功</a:t>
            </a:r>
            <a:r>
              <a:rPr sz="2000" dirty="0">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4"/>
          <a:stretch>
            <a:fillRect/>
          </a:stretch>
        </p:blipFill>
        <p:spPr>
          <a:xfrm>
            <a:off x="6769735" y="1344930"/>
            <a:ext cx="5218430" cy="4168140"/>
          </a:xfrm>
          <a:prstGeom prst="rect">
            <a:avLst/>
          </a:prstGeom>
        </p:spPr>
      </p:pic>
      <p:sp>
        <p:nvSpPr>
          <p:cNvPr id="5" name="文本框 4"/>
          <p:cNvSpPr txBox="1"/>
          <p:nvPr/>
        </p:nvSpPr>
        <p:spPr>
          <a:xfrm>
            <a:off x="7165340" y="5513070"/>
            <a:ext cx="44272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图4-16    创建多列索引</a:t>
            </a:r>
          </a:p>
        </p:txBody>
      </p:sp>
      <p:sp>
        <p:nvSpPr>
          <p:cNvPr id="11" name="文本框 10">
            <a:extLst>
              <a:ext uri="{FF2B5EF4-FFF2-40B4-BE49-F238E27FC236}">
                <a16:creationId xmlns:a16="http://schemas.microsoft.com/office/drawing/2014/main" id="{CD9521D3-187E-4BB8-9B9A-F4CFF7112724}"/>
              </a:ext>
            </a:extLst>
          </p:cNvPr>
          <p:cNvSpPr txBox="1"/>
          <p:nvPr/>
        </p:nvSpPr>
        <p:spPr>
          <a:xfrm>
            <a:off x="2895971" y="5974678"/>
            <a:ext cx="8065135" cy="961289"/>
          </a:xfrm>
          <a:prstGeom prst="rect">
            <a:avLst/>
          </a:prstGeom>
          <a:noFill/>
          <a:ln w="28575" cmpd="sng">
            <a:solidFill>
              <a:srgbClr val="FFC000"/>
            </a:solidFill>
            <a:prstDash val="solid"/>
          </a:ln>
        </p:spPr>
        <p:txBody>
          <a:bodyPr wrap="square" rtlCol="0">
            <a:spAutoFit/>
          </a:bodyPr>
          <a:lstStyle/>
          <a:p>
            <a:pPr indent="457200" fontAlgn="auto">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多列索引也可以选择普通索引、唯一索引和全文索引，一般情况下使用普通索引。</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7F037568-B01F-4E12-A2EB-027B169607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670" y="5974678"/>
            <a:ext cx="2107301" cy="716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4.1.5  创建多列索引</a:t>
            </a:r>
          </a:p>
        </p:txBody>
      </p:sp>
      <p:sp>
        <p:nvSpPr>
          <p:cNvPr id="4" name="文本框 3"/>
          <p:cNvSpPr txBox="1"/>
          <p:nvPr/>
        </p:nvSpPr>
        <p:spPr>
          <a:xfrm>
            <a:off x="994410" y="149415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2.在已有表上创建多列索引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2" name="矩形 1"/>
          <p:cNvSpPr/>
          <p:nvPr/>
        </p:nvSpPr>
        <p:spPr>
          <a:xfrm>
            <a:off x="368935" y="1967865"/>
            <a:ext cx="9250045"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在已有表上创建索引的一般命令格式如下。</a:t>
            </a:r>
          </a:p>
        </p:txBody>
      </p:sp>
      <p:sp>
        <p:nvSpPr>
          <p:cNvPr id="6" name="文本框 5"/>
          <p:cNvSpPr txBox="1"/>
          <p:nvPr/>
        </p:nvSpPr>
        <p:spPr>
          <a:xfrm>
            <a:off x="1388745" y="3021965"/>
            <a:ext cx="8759190" cy="20916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dirty="0">
                <a:latin typeface="微软雅黑" panose="020B0503020204020204" pitchFamily="34" charset="-122"/>
                <a:ea typeface="微软雅黑" panose="020B0503020204020204" pitchFamily="34" charset="-122"/>
                <a:sym typeface="+mn-ea"/>
              </a:rPr>
              <a:t>create index </a:t>
            </a:r>
            <a:r>
              <a:rPr lang="en-US" altLang="zh-CN" sz="2000" dirty="0" err="1">
                <a:latin typeface="微软雅黑" panose="020B0503020204020204" pitchFamily="34" charset="-122"/>
                <a:ea typeface="微软雅黑" panose="020B0503020204020204" pitchFamily="34" charset="-122"/>
                <a:sym typeface="+mn-ea"/>
              </a:rPr>
              <a:t>索引名on</a:t>
            </a:r>
            <a:r>
              <a:rPr lang="en-US" altLang="zh-CN" sz="2000" dirty="0">
                <a:latin typeface="微软雅黑" panose="020B0503020204020204" pitchFamily="34" charset="-122"/>
                <a:ea typeface="微软雅黑" panose="020B0503020204020204" pitchFamily="34" charset="-122"/>
                <a:sym typeface="+mn-ea"/>
              </a:rPr>
              <a:t> </a:t>
            </a:r>
            <a:r>
              <a:rPr lang="en-US" altLang="zh-CN" sz="2000" dirty="0" err="1">
                <a:latin typeface="微软雅黑" panose="020B0503020204020204" pitchFamily="34" charset="-122"/>
                <a:ea typeface="微软雅黑" panose="020B0503020204020204" pitchFamily="34" charset="-122"/>
                <a:sym typeface="+mn-ea"/>
              </a:rPr>
              <a:t>表名</a:t>
            </a:r>
            <a:r>
              <a:rPr lang="en-US" altLang="zh-CN" sz="2000" dirty="0">
                <a:latin typeface="微软雅黑" panose="020B0503020204020204" pitchFamily="34" charset="-122"/>
                <a:ea typeface="微软雅黑" panose="020B0503020204020204" pitchFamily="34" charset="-122"/>
                <a:sym typeface="+mn-ea"/>
              </a:rPr>
              <a:t> (属性名1［长度］ ［</a:t>
            </a:r>
            <a:r>
              <a:rPr lang="en-US" altLang="zh-CN" sz="2000" dirty="0" err="1">
                <a:latin typeface="微软雅黑" panose="020B0503020204020204" pitchFamily="34" charset="-122"/>
                <a:ea typeface="微软雅黑" panose="020B0503020204020204" pitchFamily="34" charset="-122"/>
                <a:sym typeface="+mn-ea"/>
              </a:rPr>
              <a:t>asc</a:t>
            </a:r>
            <a:r>
              <a:rPr lang="en-US" altLang="zh-CN" sz="2000" dirty="0">
                <a:latin typeface="微软雅黑" panose="020B0503020204020204" pitchFamily="34" charset="-122"/>
                <a:ea typeface="微软雅黑" panose="020B0503020204020204" pitchFamily="34" charset="-122"/>
                <a:sym typeface="+mn-ea"/>
              </a:rPr>
              <a:t> | desc］</a:t>
            </a:r>
          </a:p>
          <a:p>
            <a:pPr indent="457200" algn="just" fontAlgn="auto">
              <a:lnSpc>
                <a:spcPct val="130000"/>
              </a:lnSpc>
            </a:pPr>
            <a:r>
              <a:rPr lang="en-US" altLang="zh-CN" sz="2000" dirty="0">
                <a:latin typeface="微软雅黑" panose="020B0503020204020204" pitchFamily="34" charset="-122"/>
                <a:ea typeface="微软雅黑" panose="020B0503020204020204" pitchFamily="34" charset="-122"/>
                <a:sym typeface="+mn-ea"/>
              </a:rPr>
              <a:t>                                             属性名2［长度］ ［</a:t>
            </a:r>
            <a:r>
              <a:rPr lang="en-US" altLang="zh-CN" sz="2000" dirty="0" err="1">
                <a:latin typeface="微软雅黑" panose="020B0503020204020204" pitchFamily="34" charset="-122"/>
                <a:ea typeface="微软雅黑" panose="020B0503020204020204" pitchFamily="34" charset="-122"/>
                <a:sym typeface="+mn-ea"/>
              </a:rPr>
              <a:t>asc</a:t>
            </a:r>
            <a:r>
              <a:rPr lang="en-US" altLang="zh-CN" sz="2000" dirty="0">
                <a:latin typeface="微软雅黑" panose="020B0503020204020204" pitchFamily="34" charset="-122"/>
                <a:ea typeface="微软雅黑" panose="020B0503020204020204" pitchFamily="34" charset="-122"/>
                <a:sym typeface="+mn-ea"/>
              </a:rPr>
              <a:t> | desc］，</a:t>
            </a:r>
          </a:p>
          <a:p>
            <a:pPr indent="457200" algn="just" fontAlgn="auto">
              <a:lnSpc>
                <a:spcPct val="130000"/>
              </a:lnSpc>
            </a:pPr>
            <a:r>
              <a:rPr lang="en-US" altLang="zh-CN" sz="2000" dirty="0">
                <a:latin typeface="微软雅黑" panose="020B0503020204020204" pitchFamily="34" charset="-122"/>
                <a:ea typeface="微软雅黑" panose="020B0503020204020204" pitchFamily="34" charset="-122"/>
                <a:sym typeface="+mn-ea"/>
              </a:rPr>
              <a:t>                                               ……</a:t>
            </a:r>
          </a:p>
          <a:p>
            <a:pPr indent="457200" algn="just" fontAlgn="auto">
              <a:lnSpc>
                <a:spcPct val="130000"/>
              </a:lnSpc>
            </a:pPr>
            <a:r>
              <a:rPr lang="en-US" altLang="zh-CN" sz="2000" dirty="0">
                <a:latin typeface="微软雅黑" panose="020B0503020204020204" pitchFamily="34" charset="-122"/>
                <a:ea typeface="微软雅黑" panose="020B0503020204020204" pitchFamily="34" charset="-122"/>
                <a:sym typeface="+mn-ea"/>
              </a:rPr>
              <a:t>                                             </a:t>
            </a:r>
            <a:r>
              <a:rPr lang="en-US" altLang="zh-CN" sz="2000" dirty="0" err="1">
                <a:latin typeface="微软雅黑" panose="020B0503020204020204" pitchFamily="34" charset="-122"/>
                <a:ea typeface="微软雅黑" panose="020B0503020204020204" pitchFamily="34" charset="-122"/>
                <a:sym typeface="+mn-ea"/>
              </a:rPr>
              <a:t>属性名n［长度</a:t>
            </a:r>
            <a:r>
              <a:rPr lang="en-US" altLang="zh-CN" sz="2000" dirty="0">
                <a:latin typeface="微软雅黑" panose="020B0503020204020204" pitchFamily="34" charset="-122"/>
                <a:ea typeface="微软雅黑" panose="020B0503020204020204" pitchFamily="34" charset="-122"/>
                <a:sym typeface="+mn-ea"/>
              </a:rPr>
              <a:t>］ ［</a:t>
            </a:r>
            <a:r>
              <a:rPr lang="en-US" altLang="zh-CN" sz="2000" dirty="0" err="1">
                <a:latin typeface="微软雅黑" panose="020B0503020204020204" pitchFamily="34" charset="-122"/>
                <a:ea typeface="微软雅黑" panose="020B0503020204020204" pitchFamily="34" charset="-122"/>
                <a:sym typeface="+mn-ea"/>
              </a:rPr>
              <a:t>asc</a:t>
            </a:r>
            <a:r>
              <a:rPr lang="en-US" altLang="zh-CN" sz="2000" dirty="0">
                <a:latin typeface="微软雅黑" panose="020B0503020204020204" pitchFamily="34" charset="-122"/>
                <a:ea typeface="微软雅黑" panose="020B0503020204020204" pitchFamily="34" charset="-122"/>
                <a:sym typeface="+mn-ea"/>
              </a:rPr>
              <a:t> | desc］</a:t>
            </a:r>
          </a:p>
          <a:p>
            <a:pPr indent="457200" algn="just" fontAlgn="auto">
              <a:lnSpc>
                <a:spcPct val="130000"/>
              </a:lnSpc>
            </a:pPr>
            <a:r>
              <a:rPr lang="en-US" altLang="zh-CN" sz="2000" dirty="0">
                <a:latin typeface="微软雅黑" panose="020B0503020204020204" pitchFamily="34" charset="-122"/>
                <a:ea typeface="微软雅黑" panose="020B0503020204020204" pitchFamily="34" charset="-122"/>
                <a:sym typeface="+mn-ea"/>
              </a:rPr>
              <a:t>)；</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4.1.5  创建多列索引</a:t>
            </a:r>
          </a:p>
        </p:txBody>
      </p:sp>
      <p:sp>
        <p:nvSpPr>
          <p:cNvPr id="4" name="文本框 3"/>
          <p:cNvSpPr txBox="1"/>
          <p:nvPr/>
        </p:nvSpPr>
        <p:spPr>
          <a:xfrm>
            <a:off x="994410" y="149415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2.在已有表上创建多列索引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2" name="矩形 1"/>
          <p:cNvSpPr/>
          <p:nvPr/>
        </p:nvSpPr>
        <p:spPr>
          <a:xfrm>
            <a:off x="1696085" y="1967865"/>
            <a:ext cx="925004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假设需要经常以班级和党员类型为复合条件来查询tb_student_member表，创建多列索引以提高查询效率。</a:t>
            </a:r>
          </a:p>
        </p:txBody>
      </p:sp>
      <p:sp>
        <p:nvSpPr>
          <p:cNvPr id="59" name="MH_Other_1"/>
          <p:cNvSpPr/>
          <p:nvPr>
            <p:custDataLst>
              <p:tags r:id="rId1"/>
            </p:custDataLst>
          </p:nvPr>
        </p:nvSpPr>
        <p:spPr>
          <a:xfrm>
            <a:off x="196215" y="203200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4-4</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1" name="右箭头 10"/>
          <p:cNvSpPr/>
          <p:nvPr/>
        </p:nvSpPr>
        <p:spPr>
          <a:xfrm>
            <a:off x="272415" y="3616325"/>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
          <p:cNvSpPr/>
          <p:nvPr/>
        </p:nvSpPr>
        <p:spPr>
          <a:xfrm>
            <a:off x="1537335" y="3152140"/>
            <a:ext cx="932942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在Navicat中新建查询，输入并运行如下语句。</a:t>
            </a:r>
          </a:p>
        </p:txBody>
      </p:sp>
      <p:sp>
        <p:nvSpPr>
          <p:cNvPr id="7" name="文本框 6"/>
          <p:cNvSpPr txBox="1"/>
          <p:nvPr/>
        </p:nvSpPr>
        <p:spPr>
          <a:xfrm>
            <a:off x="2484120" y="3964940"/>
            <a:ext cx="6384290" cy="1014730"/>
          </a:xfrm>
          <a:prstGeom prst="rect">
            <a:avLst/>
          </a:prstGeom>
          <a:solidFill>
            <a:schemeClr val="accent1">
              <a:lumMod val="60000"/>
              <a:lumOff val="40000"/>
            </a:schemeClr>
          </a:solidFill>
          <a:ln w="28575" cmpd="sng">
            <a:noFill/>
            <a:prstDash val="solid"/>
          </a:ln>
        </p:spPr>
        <p:txBody>
          <a:bodyPr wrap="square">
            <a:spAutoFit/>
          </a:bodyPr>
          <a:lstStyle/>
          <a:p>
            <a:pPr indent="457200" algn="just" fontAlgn="auto">
              <a:lnSpc>
                <a:spcPct val="150000"/>
              </a:lnSpc>
            </a:pPr>
            <a:r>
              <a:rPr sz="2000">
                <a:latin typeface="微软雅黑" panose="020B0503020204020204" pitchFamily="34" charset="-122"/>
                <a:ea typeface="微软雅黑" panose="020B0503020204020204" pitchFamily="34" charset="-122"/>
                <a:sym typeface="+mn-ea"/>
              </a:rPr>
              <a:t>create index index_classId_typeId on tb_student_member (classId,typeId)；</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4.1.5  创建多列索引</a:t>
            </a:r>
          </a:p>
        </p:txBody>
      </p:sp>
      <p:sp>
        <p:nvSpPr>
          <p:cNvPr id="4" name="文本框 3"/>
          <p:cNvSpPr txBox="1"/>
          <p:nvPr/>
        </p:nvSpPr>
        <p:spPr>
          <a:xfrm>
            <a:off x="994410" y="149415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2.在已有表上创建多列索引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2" name="矩形 1"/>
          <p:cNvSpPr/>
          <p:nvPr/>
        </p:nvSpPr>
        <p:spPr>
          <a:xfrm>
            <a:off x="1696085" y="1967865"/>
            <a:ext cx="964882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或者在Navicat中右击tb_student_member表，在弹出的快捷菜单中选择“设计表”命令，在打开的窗口中选择“索引”选项卡，创建索引即可，如图4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17所示。</a:t>
            </a:r>
          </a:p>
        </p:txBody>
      </p:sp>
      <p:sp>
        <p:nvSpPr>
          <p:cNvPr id="59" name="MH_Other_1"/>
          <p:cNvSpPr/>
          <p:nvPr>
            <p:custDataLst>
              <p:tags r:id="rId1"/>
            </p:custDataLst>
          </p:nvPr>
        </p:nvSpPr>
        <p:spPr>
          <a:xfrm>
            <a:off x="196215" y="203200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4-4</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1" name="右箭头 10"/>
          <p:cNvSpPr/>
          <p:nvPr/>
        </p:nvSpPr>
        <p:spPr>
          <a:xfrm>
            <a:off x="272415" y="3616325"/>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3658235" y="2982595"/>
            <a:ext cx="4425315" cy="3451860"/>
          </a:xfrm>
          <a:prstGeom prst="rect">
            <a:avLst/>
          </a:prstGeom>
        </p:spPr>
      </p:pic>
      <p:sp>
        <p:nvSpPr>
          <p:cNvPr id="5" name="文本框 4"/>
          <p:cNvSpPr txBox="1"/>
          <p:nvPr/>
        </p:nvSpPr>
        <p:spPr>
          <a:xfrm>
            <a:off x="3982720" y="6434455"/>
            <a:ext cx="44272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图4-17    在已有表上创建多列索引</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4.1.5  创建多列索引</a:t>
            </a:r>
          </a:p>
        </p:txBody>
      </p:sp>
      <p:sp>
        <p:nvSpPr>
          <p:cNvPr id="4" name="文本框 3"/>
          <p:cNvSpPr txBox="1"/>
          <p:nvPr/>
        </p:nvSpPr>
        <p:spPr>
          <a:xfrm>
            <a:off x="994410" y="149415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3.修改表方式创建多列索引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2" name="矩形 1"/>
          <p:cNvSpPr/>
          <p:nvPr/>
        </p:nvSpPr>
        <p:spPr>
          <a:xfrm>
            <a:off x="119380" y="1967865"/>
            <a:ext cx="9648825"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除了上述两种方式之外，还可以通过alter语句来创建多列索引，语句格式如下。</a:t>
            </a:r>
          </a:p>
        </p:txBody>
      </p:sp>
      <p:sp>
        <p:nvSpPr>
          <p:cNvPr id="6" name="文本框 5"/>
          <p:cNvSpPr txBox="1"/>
          <p:nvPr/>
        </p:nvSpPr>
        <p:spPr>
          <a:xfrm>
            <a:off x="994410" y="2652395"/>
            <a:ext cx="9796780" cy="169164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alter table 表名 add index|key 索引名 (属性名1［长度］ ［asc|desc］</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属性名2［长度］ ［asc|desc］，</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                                             属性名n［长度］ ［asc|desc］）；</a:t>
            </a:r>
          </a:p>
        </p:txBody>
      </p:sp>
      <p:sp>
        <p:nvSpPr>
          <p:cNvPr id="7" name="矩形 1"/>
          <p:cNvSpPr/>
          <p:nvPr/>
        </p:nvSpPr>
        <p:spPr>
          <a:xfrm>
            <a:off x="655955" y="4344035"/>
            <a:ext cx="1077531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在上面的例子中，如果不使用【例4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4】的方式来创建index_classId_typeId索引，则可以在新建查询窗口中执行下面的语句来获得相同的效果。</a:t>
            </a:r>
          </a:p>
        </p:txBody>
      </p:sp>
      <p:sp>
        <p:nvSpPr>
          <p:cNvPr id="8" name="文本框 7"/>
          <p:cNvSpPr txBox="1"/>
          <p:nvPr/>
        </p:nvSpPr>
        <p:spPr>
          <a:xfrm>
            <a:off x="994410" y="5422900"/>
            <a:ext cx="9796780" cy="89154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alter table tb_student_member add index index_classId_typeId (classId, typeId)；</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4.1.1  认识索引</a:t>
            </a:r>
          </a:p>
        </p:txBody>
      </p:sp>
      <p:sp>
        <p:nvSpPr>
          <p:cNvPr id="9" name="任意多边形 8"/>
          <p:cNvSpPr/>
          <p:nvPr/>
        </p:nvSpPr>
        <p:spPr>
          <a:xfrm>
            <a:off x="638175" y="1751965"/>
            <a:ext cx="5394960" cy="4283075"/>
          </a:xfrm>
          <a:custGeom>
            <a:avLst/>
            <a:gdLst>
              <a:gd name="connsiteX0" fmla="*/ 128954 w 6722970"/>
              <a:gd name="connsiteY0" fmla="*/ 13620 h 837912"/>
              <a:gd name="connsiteX1" fmla="*/ 820616 w 6722970"/>
              <a:gd name="connsiteY1" fmla="*/ 1897 h 837912"/>
              <a:gd name="connsiteX2" fmla="*/ 2121877 w 6722970"/>
              <a:gd name="connsiteY2" fmla="*/ 48789 h 837912"/>
              <a:gd name="connsiteX3" fmla="*/ 3692769 w 6722970"/>
              <a:gd name="connsiteY3" fmla="*/ 13620 h 837912"/>
              <a:gd name="connsiteX4" fmla="*/ 4794739 w 6722970"/>
              <a:gd name="connsiteY4" fmla="*/ 25343 h 837912"/>
              <a:gd name="connsiteX5" fmla="*/ 6260123 w 6722970"/>
              <a:gd name="connsiteY5" fmla="*/ 25343 h 837912"/>
              <a:gd name="connsiteX6" fmla="*/ 6658708 w 6722970"/>
              <a:gd name="connsiteY6" fmla="*/ 60512 h 837912"/>
              <a:gd name="connsiteX7" fmla="*/ 6717323 w 6722970"/>
              <a:gd name="connsiteY7" fmla="*/ 423928 h 837912"/>
              <a:gd name="connsiteX8" fmla="*/ 6682154 w 6722970"/>
              <a:gd name="connsiteY8" fmla="*/ 775620 h 837912"/>
              <a:gd name="connsiteX9" fmla="*/ 6377354 w 6722970"/>
              <a:gd name="connsiteY9" fmla="*/ 787343 h 837912"/>
              <a:gd name="connsiteX10" fmla="*/ 5638800 w 6722970"/>
              <a:gd name="connsiteY10" fmla="*/ 822512 h 837912"/>
              <a:gd name="connsiteX11" fmla="*/ 4806462 w 6722970"/>
              <a:gd name="connsiteY11" fmla="*/ 810789 h 837912"/>
              <a:gd name="connsiteX12" fmla="*/ 3528646 w 6722970"/>
              <a:gd name="connsiteY12" fmla="*/ 810789 h 837912"/>
              <a:gd name="connsiteX13" fmla="*/ 2602523 w 6722970"/>
              <a:gd name="connsiteY13" fmla="*/ 799066 h 837912"/>
              <a:gd name="connsiteX14" fmla="*/ 1559169 w 6722970"/>
              <a:gd name="connsiteY14" fmla="*/ 822512 h 837912"/>
              <a:gd name="connsiteX15" fmla="*/ 269631 w 6722970"/>
              <a:gd name="connsiteY15" fmla="*/ 834235 h 837912"/>
              <a:gd name="connsiteX16" fmla="*/ 46893 w 6722970"/>
              <a:gd name="connsiteY16" fmla="*/ 822512 h 837912"/>
              <a:gd name="connsiteX17" fmla="*/ 11723 w 6722970"/>
              <a:gd name="connsiteY17" fmla="*/ 681835 h 837912"/>
              <a:gd name="connsiteX18" fmla="*/ 0 w 6722970"/>
              <a:gd name="connsiteY18" fmla="*/ 365312 h 837912"/>
              <a:gd name="connsiteX19" fmla="*/ 11723 w 6722970"/>
              <a:gd name="connsiteY19" fmla="*/ 83959 h 83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2970" h="837912">
                <a:moveTo>
                  <a:pt x="128954" y="13620"/>
                </a:moveTo>
                <a:cubicBezTo>
                  <a:pt x="308708" y="4828"/>
                  <a:pt x="488462" y="-3964"/>
                  <a:pt x="820616" y="1897"/>
                </a:cubicBezTo>
                <a:cubicBezTo>
                  <a:pt x="1152770" y="7758"/>
                  <a:pt x="1643185" y="46835"/>
                  <a:pt x="2121877" y="48789"/>
                </a:cubicBezTo>
                <a:cubicBezTo>
                  <a:pt x="2600569" y="50743"/>
                  <a:pt x="3692769" y="13620"/>
                  <a:pt x="3692769" y="13620"/>
                </a:cubicBezTo>
                <a:lnTo>
                  <a:pt x="4794739" y="25343"/>
                </a:lnTo>
                <a:lnTo>
                  <a:pt x="6260123" y="25343"/>
                </a:lnTo>
                <a:cubicBezTo>
                  <a:pt x="6570785" y="31205"/>
                  <a:pt x="6582508" y="-5919"/>
                  <a:pt x="6658708" y="60512"/>
                </a:cubicBezTo>
                <a:cubicBezTo>
                  <a:pt x="6734908" y="126943"/>
                  <a:pt x="6713415" y="304743"/>
                  <a:pt x="6717323" y="423928"/>
                </a:cubicBezTo>
                <a:cubicBezTo>
                  <a:pt x="6721231" y="543113"/>
                  <a:pt x="6738815" y="715051"/>
                  <a:pt x="6682154" y="775620"/>
                </a:cubicBezTo>
                <a:cubicBezTo>
                  <a:pt x="6625493" y="836189"/>
                  <a:pt x="6377354" y="787343"/>
                  <a:pt x="6377354" y="787343"/>
                </a:cubicBezTo>
                <a:lnTo>
                  <a:pt x="5638800" y="822512"/>
                </a:lnTo>
                <a:lnTo>
                  <a:pt x="4806462" y="810789"/>
                </a:lnTo>
                <a:lnTo>
                  <a:pt x="3528646" y="810789"/>
                </a:lnTo>
                <a:cubicBezTo>
                  <a:pt x="3161323" y="808835"/>
                  <a:pt x="2930769" y="797112"/>
                  <a:pt x="2602523" y="799066"/>
                </a:cubicBezTo>
                <a:cubicBezTo>
                  <a:pt x="2274277" y="801020"/>
                  <a:pt x="1559169" y="822512"/>
                  <a:pt x="1559169" y="822512"/>
                </a:cubicBezTo>
                <a:lnTo>
                  <a:pt x="269631" y="834235"/>
                </a:lnTo>
                <a:cubicBezTo>
                  <a:pt x="17585" y="834235"/>
                  <a:pt x="89878" y="847912"/>
                  <a:pt x="46893" y="822512"/>
                </a:cubicBezTo>
                <a:cubicBezTo>
                  <a:pt x="3908" y="797112"/>
                  <a:pt x="19538" y="758035"/>
                  <a:pt x="11723" y="681835"/>
                </a:cubicBezTo>
                <a:cubicBezTo>
                  <a:pt x="3907" y="605635"/>
                  <a:pt x="0" y="464958"/>
                  <a:pt x="0" y="365312"/>
                </a:cubicBezTo>
                <a:cubicBezTo>
                  <a:pt x="0" y="265666"/>
                  <a:pt x="5861" y="174812"/>
                  <a:pt x="11723" y="83959"/>
                </a:cubicBezTo>
              </a:path>
            </a:pathLst>
          </a:custGeom>
          <a:noFill/>
          <a:ln w="25400">
            <a:solidFill>
              <a:srgbClr val="ED7D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39750" algn="just">
              <a:lnSpc>
                <a:spcPct val="150000"/>
              </a:lnSpc>
              <a:buFont typeface="Arial" panose="020B0604020202020204" pitchFamily="34" charset="0"/>
            </a:pPr>
            <a:r>
              <a:rPr lang="zh-CN" altLang="en-US" sz="2000" dirty="0">
                <a:solidFill>
                  <a:schemeClr val="tx1"/>
                </a:solidFill>
                <a:latin typeface="微软雅黑" panose="020B0503020204020204" pitchFamily="34" charset="-122"/>
                <a:ea typeface="微软雅黑" panose="020B0503020204020204" pitchFamily="34" charset="-122"/>
                <a:sym typeface="+mn-ea"/>
              </a:rPr>
              <a:t>本模块使用的例子为学生党员信息的统计，使用Navicat在本机数据库上新建数据库chapter4，并新建4个数据表，分别是tb_class、tb_type、tb_duty和tb_student_member。其中，tb_class为班级表，tb_type为党员类型表，tb_duty为学生职务表，tb_student_member为学生党员信息表。表设计如图4</a:t>
            </a:r>
            <a:r>
              <a:rPr lang="en-US" altLang="zh-CN" sz="2000" dirty="0">
                <a:solidFill>
                  <a:schemeClr val="tx1"/>
                </a:solidFill>
                <a:latin typeface="微软雅黑" panose="020B0503020204020204" pitchFamily="34" charset="-122"/>
                <a:ea typeface="微软雅黑" panose="020B0503020204020204" pitchFamily="34" charset="-122"/>
                <a:sym typeface="+mn-ea"/>
              </a:rPr>
              <a:t>-</a:t>
            </a:r>
            <a:r>
              <a:rPr lang="zh-CN" altLang="en-US" sz="2000" dirty="0">
                <a:solidFill>
                  <a:schemeClr val="tx1"/>
                </a:solidFill>
                <a:latin typeface="微软雅黑" panose="020B0503020204020204" pitchFamily="34" charset="-122"/>
                <a:ea typeface="微软雅黑" panose="020B0503020204020204" pitchFamily="34" charset="-122"/>
                <a:sym typeface="+mn-ea"/>
              </a:rPr>
              <a:t>1～图4</a:t>
            </a:r>
            <a:r>
              <a:rPr lang="en-US" altLang="zh-CN" sz="2000" dirty="0">
                <a:solidFill>
                  <a:schemeClr val="tx1"/>
                </a:solidFill>
                <a:latin typeface="微软雅黑" panose="020B0503020204020204" pitchFamily="34" charset="-122"/>
                <a:ea typeface="微软雅黑" panose="020B0503020204020204" pitchFamily="34" charset="-122"/>
                <a:sym typeface="+mn-ea"/>
              </a:rPr>
              <a:t>-</a:t>
            </a:r>
            <a:r>
              <a:rPr lang="zh-CN" altLang="en-US" sz="2000" dirty="0">
                <a:solidFill>
                  <a:schemeClr val="tx1"/>
                </a:solidFill>
                <a:latin typeface="微软雅黑" panose="020B0503020204020204" pitchFamily="34" charset="-122"/>
                <a:ea typeface="微软雅黑" panose="020B0503020204020204" pitchFamily="34" charset="-122"/>
                <a:sym typeface="+mn-ea"/>
              </a:rPr>
              <a:t>4所示。</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8085455" y="5693410"/>
            <a:ext cx="291084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   班级表设计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1616" y="1229610"/>
            <a:ext cx="4956683" cy="4192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4.1.6  删除索引</a:t>
            </a:r>
          </a:p>
        </p:txBody>
      </p:sp>
      <p:sp>
        <p:nvSpPr>
          <p:cNvPr id="4" name="文本框 3"/>
          <p:cNvSpPr txBox="1"/>
          <p:nvPr/>
        </p:nvSpPr>
        <p:spPr>
          <a:xfrm>
            <a:off x="994410" y="149415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1.使用SQL语句删除索引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2" name="矩形 1"/>
          <p:cNvSpPr/>
          <p:nvPr/>
        </p:nvSpPr>
        <p:spPr>
          <a:xfrm>
            <a:off x="119380" y="1967865"/>
            <a:ext cx="9648825"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删除索引的SQL语句一般格式如下。</a:t>
            </a:r>
          </a:p>
        </p:txBody>
      </p:sp>
      <p:sp>
        <p:nvSpPr>
          <p:cNvPr id="6" name="文本框 5"/>
          <p:cNvSpPr txBox="1"/>
          <p:nvPr/>
        </p:nvSpPr>
        <p:spPr>
          <a:xfrm>
            <a:off x="994410" y="2652395"/>
            <a:ext cx="9796780" cy="4914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drop index 索引名 on 表名；</a:t>
            </a:r>
          </a:p>
        </p:txBody>
      </p:sp>
      <p:sp>
        <p:nvSpPr>
          <p:cNvPr id="7" name="矩形 1"/>
          <p:cNvSpPr/>
          <p:nvPr/>
        </p:nvSpPr>
        <p:spPr>
          <a:xfrm>
            <a:off x="994409" y="4663122"/>
            <a:ext cx="8720455"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使用SQL语句删除tb_student_item表中的index_itemId索引。</a:t>
            </a:r>
          </a:p>
        </p:txBody>
      </p:sp>
      <p:sp>
        <p:nvSpPr>
          <p:cNvPr id="8" name="文本框 7"/>
          <p:cNvSpPr txBox="1"/>
          <p:nvPr/>
        </p:nvSpPr>
        <p:spPr>
          <a:xfrm>
            <a:off x="1384300" y="5829300"/>
            <a:ext cx="8420735" cy="4914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drop index index_itemId on tb_student_item；</a:t>
            </a:r>
          </a:p>
        </p:txBody>
      </p:sp>
      <p:sp>
        <p:nvSpPr>
          <p:cNvPr id="59" name="MH_Other_1"/>
          <p:cNvSpPr/>
          <p:nvPr>
            <p:custDataLst>
              <p:tags r:id="rId1"/>
            </p:custDataLst>
          </p:nvPr>
        </p:nvSpPr>
        <p:spPr>
          <a:xfrm>
            <a:off x="145415" y="4523423"/>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4-5</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矩形 1"/>
          <p:cNvSpPr/>
          <p:nvPr/>
        </p:nvSpPr>
        <p:spPr>
          <a:xfrm>
            <a:off x="994410" y="5276215"/>
            <a:ext cx="8720455"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在“新建查询”窗口中输入并执行以下命令。</a:t>
            </a:r>
          </a:p>
        </p:txBody>
      </p:sp>
      <p:sp>
        <p:nvSpPr>
          <p:cNvPr id="14" name="文本框 13">
            <a:extLst>
              <a:ext uri="{FF2B5EF4-FFF2-40B4-BE49-F238E27FC236}">
                <a16:creationId xmlns:a16="http://schemas.microsoft.com/office/drawing/2014/main" id="{4F489A99-8B55-4039-B5E0-08628B8D8D00}"/>
              </a:ext>
            </a:extLst>
          </p:cNvPr>
          <p:cNvSpPr txBox="1"/>
          <p:nvPr/>
        </p:nvSpPr>
        <p:spPr>
          <a:xfrm>
            <a:off x="2463536" y="3376345"/>
            <a:ext cx="8065135" cy="961289"/>
          </a:xfrm>
          <a:prstGeom prst="rect">
            <a:avLst/>
          </a:prstGeom>
          <a:noFill/>
          <a:ln w="28575" cmpd="sng">
            <a:solidFill>
              <a:srgbClr val="FFC000"/>
            </a:solidFill>
            <a:prstDash val="solid"/>
          </a:ln>
        </p:spPr>
        <p:txBody>
          <a:bodyPr wrap="square" rtlCol="0">
            <a:spAutoFit/>
          </a:bodyPr>
          <a:lstStyle/>
          <a:p>
            <a:pPr indent="457200" fontAlgn="auto">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索引是依赖于表而存在的，因此在不同的表上可以存在相同名字的索引，故而在删除索引的语句中必须标明表的名字。</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50977CFB-648C-4383-AD15-D68126A55D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235" y="3417290"/>
            <a:ext cx="2107301" cy="716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4.1.6  删除索引</a:t>
            </a:r>
          </a:p>
        </p:txBody>
      </p:sp>
      <p:sp>
        <p:nvSpPr>
          <p:cNvPr id="4" name="文本框 3"/>
          <p:cNvSpPr txBox="1"/>
          <p:nvPr/>
        </p:nvSpPr>
        <p:spPr>
          <a:xfrm>
            <a:off x="994410" y="149415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1.使用SQL语句删除索引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7" name="矩形 1"/>
          <p:cNvSpPr/>
          <p:nvPr/>
        </p:nvSpPr>
        <p:spPr>
          <a:xfrm>
            <a:off x="1384300" y="2181860"/>
            <a:ext cx="10415905"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为了验证tb_student_item表中是否还存在index_itemId索引，可以执行下列语句。</a:t>
            </a:r>
          </a:p>
        </p:txBody>
      </p:sp>
      <p:sp>
        <p:nvSpPr>
          <p:cNvPr id="8" name="文本框 7"/>
          <p:cNvSpPr txBox="1"/>
          <p:nvPr/>
        </p:nvSpPr>
        <p:spPr>
          <a:xfrm>
            <a:off x="1885950" y="2734945"/>
            <a:ext cx="8420735" cy="4914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explain select * from tb_student_item where itemId = 1；</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4-5</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矩形 1"/>
          <p:cNvSpPr/>
          <p:nvPr/>
        </p:nvSpPr>
        <p:spPr>
          <a:xfrm>
            <a:off x="368935" y="3435985"/>
            <a:ext cx="3103245" cy="193802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执行结果如图</a:t>
            </a:r>
            <a:r>
              <a:rPr lang="en-US" sz="2000" dirty="0">
                <a:latin typeface="微软雅黑" panose="020B0503020204020204" pitchFamily="34" charset="-122"/>
                <a:ea typeface="微软雅黑" panose="020B0503020204020204" pitchFamily="34" charset="-122"/>
              </a:rPr>
              <a:t>4-</a:t>
            </a:r>
            <a:r>
              <a:rPr sz="2000" dirty="0">
                <a:latin typeface="微软雅黑" panose="020B0503020204020204" pitchFamily="34" charset="-122"/>
                <a:ea typeface="微软雅黑" panose="020B0503020204020204" pitchFamily="34" charset="-122"/>
              </a:rPr>
              <a:t>18所示，图中方框圈出的位置为Null，表示已经没有索引。</a:t>
            </a:r>
          </a:p>
        </p:txBody>
      </p:sp>
      <p:pic>
        <p:nvPicPr>
          <p:cNvPr id="5" name="图片 4"/>
          <p:cNvPicPr>
            <a:picLocks noChangeAspect="1"/>
          </p:cNvPicPr>
          <p:nvPr/>
        </p:nvPicPr>
        <p:blipFill>
          <a:blip r:embed="rId4"/>
          <a:stretch>
            <a:fillRect/>
          </a:stretch>
        </p:blipFill>
        <p:spPr>
          <a:xfrm>
            <a:off x="5078730" y="3226435"/>
            <a:ext cx="4022725" cy="3145155"/>
          </a:xfrm>
          <a:prstGeom prst="rect">
            <a:avLst/>
          </a:prstGeom>
        </p:spPr>
      </p:pic>
      <p:sp>
        <p:nvSpPr>
          <p:cNvPr id="9" name="文本框 8"/>
          <p:cNvSpPr txBox="1"/>
          <p:nvPr/>
        </p:nvSpPr>
        <p:spPr>
          <a:xfrm>
            <a:off x="5619115" y="6474460"/>
            <a:ext cx="44272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图4-18    索引删除后验证</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4.1.6  删除索引</a:t>
            </a:r>
          </a:p>
        </p:txBody>
      </p:sp>
      <p:sp>
        <p:nvSpPr>
          <p:cNvPr id="4" name="文本框 3"/>
          <p:cNvSpPr txBox="1"/>
          <p:nvPr/>
        </p:nvSpPr>
        <p:spPr>
          <a:xfrm>
            <a:off x="908685" y="152463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2.使用Navicat客户端删除索引</a:t>
            </a:r>
          </a:p>
        </p:txBody>
      </p:sp>
      <p:sp>
        <p:nvSpPr>
          <p:cNvPr id="43" name="Oval 42"/>
          <p:cNvSpPr/>
          <p:nvPr/>
        </p:nvSpPr>
        <p:spPr>
          <a:xfrm>
            <a:off x="368935" y="155448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7" name="矩形 1"/>
          <p:cNvSpPr/>
          <p:nvPr/>
        </p:nvSpPr>
        <p:spPr>
          <a:xfrm>
            <a:off x="1384300" y="2181860"/>
            <a:ext cx="10415905"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删除tb_student_score表中的多列索引。</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4-6</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p:cNvSpPr txBox="1"/>
          <p:nvPr/>
        </p:nvSpPr>
        <p:spPr>
          <a:xfrm>
            <a:off x="7372985" y="5237480"/>
            <a:ext cx="44272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图4-19    利用Navicat工具删除索引</a:t>
            </a:r>
          </a:p>
        </p:txBody>
      </p:sp>
      <p:pic>
        <p:nvPicPr>
          <p:cNvPr id="6" name="图片 5"/>
          <p:cNvPicPr>
            <a:picLocks noChangeAspect="1"/>
          </p:cNvPicPr>
          <p:nvPr/>
        </p:nvPicPr>
        <p:blipFill>
          <a:blip r:embed="rId4"/>
          <a:stretch>
            <a:fillRect/>
          </a:stretch>
        </p:blipFill>
        <p:spPr>
          <a:xfrm>
            <a:off x="7046595" y="1275715"/>
            <a:ext cx="4823460" cy="3848100"/>
          </a:xfrm>
          <a:prstGeom prst="rect">
            <a:avLst/>
          </a:prstGeom>
        </p:spPr>
      </p:pic>
      <p:sp>
        <p:nvSpPr>
          <p:cNvPr id="11" name="任意多边形 10"/>
          <p:cNvSpPr/>
          <p:nvPr/>
        </p:nvSpPr>
        <p:spPr>
          <a:xfrm>
            <a:off x="419100" y="3189605"/>
            <a:ext cx="5850890" cy="3399790"/>
          </a:xfrm>
          <a:custGeom>
            <a:avLst/>
            <a:gdLst>
              <a:gd name="connsiteX0" fmla="*/ 128954 w 6722970"/>
              <a:gd name="connsiteY0" fmla="*/ 13620 h 837912"/>
              <a:gd name="connsiteX1" fmla="*/ 820616 w 6722970"/>
              <a:gd name="connsiteY1" fmla="*/ 1897 h 837912"/>
              <a:gd name="connsiteX2" fmla="*/ 2121877 w 6722970"/>
              <a:gd name="connsiteY2" fmla="*/ 48789 h 837912"/>
              <a:gd name="connsiteX3" fmla="*/ 3692769 w 6722970"/>
              <a:gd name="connsiteY3" fmla="*/ 13620 h 837912"/>
              <a:gd name="connsiteX4" fmla="*/ 4794739 w 6722970"/>
              <a:gd name="connsiteY4" fmla="*/ 25343 h 837912"/>
              <a:gd name="connsiteX5" fmla="*/ 6260123 w 6722970"/>
              <a:gd name="connsiteY5" fmla="*/ 25343 h 837912"/>
              <a:gd name="connsiteX6" fmla="*/ 6658708 w 6722970"/>
              <a:gd name="connsiteY6" fmla="*/ 60512 h 837912"/>
              <a:gd name="connsiteX7" fmla="*/ 6717323 w 6722970"/>
              <a:gd name="connsiteY7" fmla="*/ 423928 h 837912"/>
              <a:gd name="connsiteX8" fmla="*/ 6682154 w 6722970"/>
              <a:gd name="connsiteY8" fmla="*/ 775620 h 837912"/>
              <a:gd name="connsiteX9" fmla="*/ 6377354 w 6722970"/>
              <a:gd name="connsiteY9" fmla="*/ 787343 h 837912"/>
              <a:gd name="connsiteX10" fmla="*/ 5638800 w 6722970"/>
              <a:gd name="connsiteY10" fmla="*/ 822512 h 837912"/>
              <a:gd name="connsiteX11" fmla="*/ 4806462 w 6722970"/>
              <a:gd name="connsiteY11" fmla="*/ 810789 h 837912"/>
              <a:gd name="connsiteX12" fmla="*/ 3528646 w 6722970"/>
              <a:gd name="connsiteY12" fmla="*/ 810789 h 837912"/>
              <a:gd name="connsiteX13" fmla="*/ 2602523 w 6722970"/>
              <a:gd name="connsiteY13" fmla="*/ 799066 h 837912"/>
              <a:gd name="connsiteX14" fmla="*/ 1559169 w 6722970"/>
              <a:gd name="connsiteY14" fmla="*/ 822512 h 837912"/>
              <a:gd name="connsiteX15" fmla="*/ 269631 w 6722970"/>
              <a:gd name="connsiteY15" fmla="*/ 834235 h 837912"/>
              <a:gd name="connsiteX16" fmla="*/ 46893 w 6722970"/>
              <a:gd name="connsiteY16" fmla="*/ 822512 h 837912"/>
              <a:gd name="connsiteX17" fmla="*/ 11723 w 6722970"/>
              <a:gd name="connsiteY17" fmla="*/ 681835 h 837912"/>
              <a:gd name="connsiteX18" fmla="*/ 0 w 6722970"/>
              <a:gd name="connsiteY18" fmla="*/ 365312 h 837912"/>
              <a:gd name="connsiteX19" fmla="*/ 11723 w 6722970"/>
              <a:gd name="connsiteY19" fmla="*/ 83959 h 83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2970" h="837912">
                <a:moveTo>
                  <a:pt x="128954" y="13620"/>
                </a:moveTo>
                <a:cubicBezTo>
                  <a:pt x="308708" y="4828"/>
                  <a:pt x="488462" y="-3964"/>
                  <a:pt x="820616" y="1897"/>
                </a:cubicBezTo>
                <a:cubicBezTo>
                  <a:pt x="1152770" y="7758"/>
                  <a:pt x="1643185" y="46835"/>
                  <a:pt x="2121877" y="48789"/>
                </a:cubicBezTo>
                <a:cubicBezTo>
                  <a:pt x="2600569" y="50743"/>
                  <a:pt x="3692769" y="13620"/>
                  <a:pt x="3692769" y="13620"/>
                </a:cubicBezTo>
                <a:lnTo>
                  <a:pt x="4794739" y="25343"/>
                </a:lnTo>
                <a:lnTo>
                  <a:pt x="6260123" y="25343"/>
                </a:lnTo>
                <a:cubicBezTo>
                  <a:pt x="6570785" y="31205"/>
                  <a:pt x="6582508" y="-5919"/>
                  <a:pt x="6658708" y="60512"/>
                </a:cubicBezTo>
                <a:cubicBezTo>
                  <a:pt x="6734908" y="126943"/>
                  <a:pt x="6713415" y="304743"/>
                  <a:pt x="6717323" y="423928"/>
                </a:cubicBezTo>
                <a:cubicBezTo>
                  <a:pt x="6721231" y="543113"/>
                  <a:pt x="6738815" y="715051"/>
                  <a:pt x="6682154" y="775620"/>
                </a:cubicBezTo>
                <a:cubicBezTo>
                  <a:pt x="6625493" y="836189"/>
                  <a:pt x="6377354" y="787343"/>
                  <a:pt x="6377354" y="787343"/>
                </a:cubicBezTo>
                <a:lnTo>
                  <a:pt x="5638800" y="822512"/>
                </a:lnTo>
                <a:lnTo>
                  <a:pt x="4806462" y="810789"/>
                </a:lnTo>
                <a:lnTo>
                  <a:pt x="3528646" y="810789"/>
                </a:lnTo>
                <a:cubicBezTo>
                  <a:pt x="3161323" y="808835"/>
                  <a:pt x="2930769" y="797112"/>
                  <a:pt x="2602523" y="799066"/>
                </a:cubicBezTo>
                <a:cubicBezTo>
                  <a:pt x="2274277" y="801020"/>
                  <a:pt x="1559169" y="822512"/>
                  <a:pt x="1559169" y="822512"/>
                </a:cubicBezTo>
                <a:lnTo>
                  <a:pt x="269631" y="834235"/>
                </a:lnTo>
                <a:cubicBezTo>
                  <a:pt x="17585" y="834235"/>
                  <a:pt x="89878" y="847912"/>
                  <a:pt x="46893" y="822512"/>
                </a:cubicBezTo>
                <a:cubicBezTo>
                  <a:pt x="3908" y="797112"/>
                  <a:pt x="19538" y="758035"/>
                  <a:pt x="11723" y="681835"/>
                </a:cubicBezTo>
                <a:cubicBezTo>
                  <a:pt x="3907" y="605635"/>
                  <a:pt x="0" y="464958"/>
                  <a:pt x="0" y="365312"/>
                </a:cubicBezTo>
                <a:cubicBezTo>
                  <a:pt x="0" y="265666"/>
                  <a:pt x="5861" y="174812"/>
                  <a:pt x="11723" y="83959"/>
                </a:cubicBezTo>
              </a:path>
            </a:pathLst>
          </a:custGeom>
          <a:noFill/>
          <a:ln w="25400">
            <a:solidFill>
              <a:srgbClr val="ED7D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08000" algn="just" fontAlgn="auto">
              <a:lnSpc>
                <a:spcPct val="150000"/>
              </a:lnSpc>
              <a:extLst>
                <a:ext uri="{35155182-B16C-46BC-9424-99874614C6A1}">
                  <wpsdc:indentchars xmlns="" xmlns:wpsdc="http://www.wps.cn/officeDocument/2017/drawingmlCustomData" val="200" checksum="282533468"/>
                </a:ext>
              </a:extLs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Navicat工具表列表中右击tb_student_score表，在弹出的快捷菜单中选择“设计表”菜单项，在打开的窗口中选择“索引”选项卡，右击index_student_score索引名，在弹出的快捷菜单中选择“删除索引”命令，然后在弹出的警告窗口中单击“确定”按钮即可完成删除索引的操作，如图4</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19所示。</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4.2.1   认识视图</a:t>
            </a:r>
          </a:p>
        </p:txBody>
      </p:sp>
      <p:grpSp>
        <p:nvGrpSpPr>
          <p:cNvPr id="3" name="组合 2"/>
          <p:cNvGrpSpPr/>
          <p:nvPr/>
        </p:nvGrpSpPr>
        <p:grpSpPr>
          <a:xfrm>
            <a:off x="797560" y="1160780"/>
            <a:ext cx="10034270" cy="5108575"/>
            <a:chOff x="47450" y="-35859"/>
            <a:chExt cx="5873052" cy="5499444"/>
          </a:xfrm>
        </p:grpSpPr>
        <p:sp>
          <p:nvSpPr>
            <p:cNvPr id="4" name="AutoShape 11"/>
            <p:cNvSpPr/>
            <p:nvPr/>
          </p:nvSpPr>
          <p:spPr>
            <a:xfrm>
              <a:off x="47450" y="-35859"/>
              <a:ext cx="5873052" cy="5499444"/>
            </a:xfrm>
            <a:prstGeom prst="horizontalScroll">
              <a:avLst>
                <a:gd name="adj" fmla="val 12500"/>
              </a:avLst>
            </a:prstGeom>
            <a:solidFill>
              <a:srgbClr val="F8F8F8"/>
            </a:solidFill>
            <a:ln w="28575" cap="flat" cmpd="sng">
              <a:solidFill>
                <a:srgbClr val="ED7D31"/>
              </a:solidFill>
              <a:prstDash val="solid"/>
              <a:headEnd type="none" w="med" len="med"/>
              <a:tailEnd type="none" w="med" len="med"/>
            </a:ln>
            <a:effectLst>
              <a:outerShdw dist="107763" dir="2699999" algn="ctr" rotWithShape="0">
                <a:schemeClr val="tx1">
                  <a:alpha val="50000"/>
                </a:schemeClr>
              </a:outerShdw>
            </a:effectLst>
          </p:spPr>
          <p:txBody>
            <a:bodyPr lIns="180000" tIns="180000" rIns="180000" bIns="180000" anchor="ctr"/>
            <a:lstStyle/>
            <a:p>
              <a:pPr>
                <a:lnSpc>
                  <a:spcPct val="150000"/>
                </a:lnSpc>
                <a:buFont typeface="Arial" panose="020B0604020202020204" pitchFamily="34" charset="0"/>
              </a:pPr>
              <a:endParaRPr lang="zh-CN" altLang="en-US" dirty="0">
                <a:latin typeface="微软雅黑" panose="020B0503020204020204" pitchFamily="34" charset="-122"/>
              </a:endParaRPr>
            </a:p>
          </p:txBody>
        </p:sp>
        <p:sp>
          <p:nvSpPr>
            <p:cNvPr id="5" name="矩形 1"/>
            <p:cNvSpPr/>
            <p:nvPr/>
          </p:nvSpPr>
          <p:spPr>
            <a:xfrm>
              <a:off x="423665" y="808931"/>
              <a:ext cx="5374023" cy="3577202"/>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将多个表内的字段进行抽离整合，放入一张虚拟表中来为具体的查询服务，这个虚拟表就称为视图。</a:t>
              </a:r>
            </a:p>
            <a:p>
              <a:pPr indent="539750" algn="just">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从用户角度来看，视图是指从一个特定的角度来查看数据库中的数据。从数据库系统角度来看，一个视图就是一个由select语句组成的查询定义的虚拟表。从数据库系统内部来看，视图是由一张或多张表中的数据组成的；从数据库系统外部来看，视图就如同一张表一样，对表能够进行的一般操作都可以应用于视图，如查询、插入、修改、删除操作等。</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 fill="hold"/>
                                        <p:tgtEl>
                                          <p:spTgt spid="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4.2.1   认识视图</a:t>
            </a:r>
          </a:p>
        </p:txBody>
      </p:sp>
      <p:grpSp>
        <p:nvGrpSpPr>
          <p:cNvPr id="18441" name="组合 18440"/>
          <p:cNvGrpSpPr/>
          <p:nvPr/>
        </p:nvGrpSpPr>
        <p:grpSpPr>
          <a:xfrm>
            <a:off x="657225" y="1488440"/>
            <a:ext cx="10586720" cy="4373897"/>
            <a:chOff x="0" y="0"/>
            <a:chExt cx="6696744" cy="3312368"/>
          </a:xfrm>
        </p:grpSpPr>
        <p:sp>
          <p:nvSpPr>
            <p:cNvPr id="18442" name="竖卷形 9"/>
            <p:cNvSpPr/>
            <p:nvPr/>
          </p:nvSpPr>
          <p:spPr>
            <a:xfrm>
              <a:off x="0" y="0"/>
              <a:ext cx="6696744" cy="3312368"/>
            </a:xfrm>
            <a:prstGeom prst="verticalScroll">
              <a:avLst>
                <a:gd name="adj" fmla="val 12500"/>
              </a:avLst>
            </a:prstGeom>
            <a:solidFill>
              <a:srgbClr val="F8F8F8"/>
            </a:solidFill>
            <a:ln w="25400" cap="flat" cmpd="sng">
              <a:solidFill>
                <a:schemeClr val="accent2"/>
              </a:solidFill>
              <a:prstDash val="solid"/>
              <a:headEnd type="none" w="med" len="med"/>
              <a:tailEnd type="none" w="med" len="med"/>
            </a:ln>
          </p:spPr>
          <p:txBody>
            <a:bodyPr anchor="ctr"/>
            <a:lstStyle/>
            <a:p>
              <a:pPr algn="ctr">
                <a:lnSpc>
                  <a:spcPct val="150000"/>
                </a:lnSpc>
                <a:buFont typeface="Arial" panose="020B0604020202020204" pitchFamily="34" charset="0"/>
              </a:pPr>
              <a:endParaRPr lang="zh-CN" altLang="en-US" dirty="0">
                <a:solidFill>
                  <a:srgbClr val="FFFFFF"/>
                </a:solidFill>
                <a:latin typeface="Arial" panose="020B0604020202020204" pitchFamily="34" charset="0"/>
                <a:ea typeface="宋体" panose="02010600030101010101" pitchFamily="2" charset="-122"/>
              </a:endParaRPr>
            </a:p>
          </p:txBody>
        </p:sp>
        <p:sp>
          <p:nvSpPr>
            <p:cNvPr id="18443" name="矩形 1"/>
            <p:cNvSpPr/>
            <p:nvPr/>
          </p:nvSpPr>
          <p:spPr>
            <a:xfrm>
              <a:off x="391019" y="378217"/>
              <a:ext cx="5873983" cy="2866091"/>
            </a:xfrm>
            <a:prstGeom prst="rect">
              <a:avLst/>
            </a:prstGeom>
            <a:noFill/>
            <a:ln w="9525">
              <a:noFill/>
            </a:ln>
          </p:spPr>
          <p:txBody>
            <a:bodyPr wrap="square">
              <a:spAutoFit/>
            </a:bodyPr>
            <a:lstStyle/>
            <a:p>
              <a:pPr indent="539750">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cs typeface="微软雅黑" panose="020B0503020204020204" pitchFamily="34" charset="-122"/>
                </a:rPr>
                <a:t>视图是一个虚拟表，其内容由查询定义，同真实的表一样，视图的作用类似于筛选。</a:t>
              </a:r>
            </a:p>
            <a:p>
              <a:pPr indent="539750">
                <a:lnSpc>
                  <a:spcPct val="150000"/>
                </a:lnSpc>
                <a:buFont typeface="Arial" panose="020B0604020202020204" pitchFamily="34" charset="0"/>
              </a:pPr>
              <a:r>
                <a:rPr sz="2000" b="1" dirty="0">
                  <a:latin typeface="微软雅黑" panose="020B0503020204020204" pitchFamily="34" charset="-122"/>
                  <a:ea typeface="微软雅黑" panose="020B0503020204020204" pitchFamily="34" charset="-122"/>
                  <a:cs typeface="微软雅黑" panose="020B0503020204020204" pitchFamily="34" charset="-122"/>
                </a:rPr>
                <a:t>需要注意的是，视图一旦创建成功，便会存在于数据库中</a:t>
              </a:r>
              <a:r>
                <a:rPr sz="2000" dirty="0">
                  <a:latin typeface="微软雅黑" panose="020B0503020204020204" pitchFamily="34" charset="-122"/>
                  <a:ea typeface="微软雅黑" panose="020B0503020204020204" pitchFamily="34" charset="-122"/>
                  <a:cs typeface="微软雅黑" panose="020B0503020204020204" pitchFamily="34" charset="-122"/>
                </a:rPr>
                <a:t>。但是，视图中的数据虽然与基本表里的数据重复，却并没有脱离基本表重新存储一份。视图中的数据是基本表内的数据的映射，会随着基本表内的数据的更新而更新，视图中的数据也可以像基本表一样进行增删查改。基本表内的数据也会随着视图中数据的更新而更新。但是，当视图中的数据来自多个表时，则不能对视图进行数据更新操作。</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8441"/>
                                        </p:tgtEl>
                                        <p:attrNameLst>
                                          <p:attrName>style.visibility</p:attrName>
                                        </p:attrNameLst>
                                      </p:cBhvr>
                                      <p:to>
                                        <p:strVal val="visible"/>
                                      </p:to>
                                    </p:set>
                                    <p:anim calcmode="lin" valueType="num">
                                      <p:cBhvr>
                                        <p:cTn id="7" dur="1" fill="hold"/>
                                        <p:tgtEl>
                                          <p:spTgt spid="1844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4.2.1   认识视图</a:t>
            </a:r>
          </a:p>
        </p:txBody>
      </p:sp>
      <p:grpSp>
        <p:nvGrpSpPr>
          <p:cNvPr id="3" name="组合 2"/>
          <p:cNvGrpSpPr/>
          <p:nvPr/>
        </p:nvGrpSpPr>
        <p:grpSpPr>
          <a:xfrm>
            <a:off x="1537335" y="2139950"/>
            <a:ext cx="8820150" cy="3836670"/>
            <a:chOff x="1752600" y="2301940"/>
            <a:chExt cx="8820151" cy="3322955"/>
          </a:xfrm>
        </p:grpSpPr>
        <p:grpSp>
          <p:nvGrpSpPr>
            <p:cNvPr id="5" name="组合 4"/>
            <p:cNvGrpSpPr/>
            <p:nvPr/>
          </p:nvGrpSpPr>
          <p:grpSpPr>
            <a:xfrm>
              <a:off x="1752600" y="2301940"/>
              <a:ext cx="8820151" cy="3322955"/>
              <a:chOff x="3341695" y="2780512"/>
              <a:chExt cx="5766893" cy="2172653"/>
            </a:xfrm>
          </p:grpSpPr>
          <p:sp>
            <p:nvSpPr>
              <p:cNvPr id="10" name="MH_Title_1"/>
              <p:cNvSpPr/>
              <p:nvPr>
                <p:custDataLst>
                  <p:tags r:id="rId1"/>
                </p:custDataLst>
              </p:nvPr>
            </p:nvSpPr>
            <p:spPr>
              <a:xfrm>
                <a:off x="3341695" y="2780927"/>
                <a:ext cx="5669324" cy="2172238"/>
              </a:xfrm>
              <a:custGeom>
                <a:avLst/>
                <a:gdLst/>
                <a:ahLst/>
                <a:cxnLst/>
                <a:rect l="l" t="t" r="r" b="b"/>
                <a:pathLst>
                  <a:path w="6719373" h="2304257">
                    <a:moveTo>
                      <a:pt x="5253028" y="0"/>
                    </a:moveTo>
                    <a:lnTo>
                      <a:pt x="5253028" y="1"/>
                    </a:lnTo>
                    <a:lnTo>
                      <a:pt x="5256584" y="1"/>
                    </a:lnTo>
                    <a:lnTo>
                      <a:pt x="5256584" y="2795"/>
                    </a:lnTo>
                    <a:lnTo>
                      <a:pt x="6719373" y="1152129"/>
                    </a:lnTo>
                    <a:lnTo>
                      <a:pt x="5256584" y="2301462"/>
                    </a:lnTo>
                    <a:lnTo>
                      <a:pt x="5256584" y="2304257"/>
                    </a:lnTo>
                    <a:lnTo>
                      <a:pt x="4169752" y="2304257"/>
                    </a:lnTo>
                    <a:lnTo>
                      <a:pt x="3726186" y="2304257"/>
                    </a:lnTo>
                    <a:lnTo>
                      <a:pt x="820676" y="2304257"/>
                    </a:lnTo>
                    <a:cubicBezTo>
                      <a:pt x="367429" y="2304257"/>
                      <a:pt x="0" y="1906628"/>
                      <a:pt x="0" y="1416128"/>
                    </a:cubicBezTo>
                    <a:lnTo>
                      <a:pt x="0" y="888130"/>
                    </a:lnTo>
                    <a:cubicBezTo>
                      <a:pt x="0" y="397630"/>
                      <a:pt x="367429" y="1"/>
                      <a:pt x="820676" y="1"/>
                    </a:cubicBezTo>
                    <a:lnTo>
                      <a:pt x="3726186" y="1"/>
                    </a:lnTo>
                    <a:lnTo>
                      <a:pt x="4169752" y="1"/>
                    </a:lnTo>
                    <a:lnTo>
                      <a:pt x="5253028" y="1"/>
                    </a:lnTo>
                    <a:close/>
                  </a:path>
                </a:pathLst>
              </a:custGeom>
              <a:gradFill flip="none" rotWithShape="1">
                <a:gsLst>
                  <a:gs pos="0">
                    <a:srgbClr val="FFFFFF"/>
                  </a:gs>
                  <a:gs pos="50000">
                    <a:srgbClr val="FFFFFF"/>
                  </a:gs>
                  <a:gs pos="100000">
                    <a:srgbClr val="EAEAEA"/>
                  </a:gs>
                </a:gsLst>
                <a:lin ang="5400000" scaled="1"/>
                <a:tileRect/>
              </a:gradFill>
              <a:ln w="28575">
                <a:solidFill>
                  <a:srgbClr val="BABABA"/>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252000" tIns="0" rIns="0" bIns="0" rtlCol="0" anchor="ctr">
                <a:normAutofit/>
              </a:bodyPr>
              <a:lstStyle/>
              <a:p>
                <a:endParaRPr lang="zh-CN" altLang="en-US" sz="2400" dirty="0">
                  <a:solidFill>
                    <a:srgbClr val="4B4B4B"/>
                  </a:solidFill>
                </a:endParaRPr>
              </a:p>
            </p:txBody>
          </p:sp>
          <p:sp>
            <p:nvSpPr>
              <p:cNvPr id="6" name="MH_Other_1"/>
              <p:cNvSpPr/>
              <p:nvPr>
                <p:custDataLst>
                  <p:tags r:id="rId2"/>
                </p:custDataLst>
              </p:nvPr>
            </p:nvSpPr>
            <p:spPr>
              <a:xfrm rot="5400000">
                <a:off x="8876329" y="3771077"/>
                <a:ext cx="282246" cy="182271"/>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7" name="MH_SubTitle_3"/>
              <p:cNvSpPr/>
              <p:nvPr>
                <p:custDataLst>
                  <p:tags r:id="rId3"/>
                </p:custDataLst>
              </p:nvPr>
            </p:nvSpPr>
            <p:spPr>
              <a:xfrm>
                <a:off x="4443591" y="2780512"/>
                <a:ext cx="3332674" cy="2172238"/>
              </a:xfrm>
              <a:prstGeom prst="rect">
                <a:avLst/>
              </a:prstGeom>
              <a:solidFill>
                <a:schemeClr val="accent3"/>
              </a:solidFill>
              <a:ln w="9525">
                <a:solidFill>
                  <a:srgbClr val="FFFFFF">
                    <a:alpha val="56863"/>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rmAutofit/>
              </a:bodyPr>
              <a:lstStyle/>
              <a:p>
                <a:pPr algn="ctr"/>
                <a:endParaRPr lang="zh-CN" altLang="en-US" dirty="0">
                  <a:solidFill>
                    <a:srgbClr val="FFFFFF"/>
                  </a:solidFill>
                </a:endParaRPr>
              </a:p>
            </p:txBody>
          </p:sp>
        </p:grpSp>
        <p:sp>
          <p:nvSpPr>
            <p:cNvPr id="16" name="矩形 15"/>
            <p:cNvSpPr/>
            <p:nvPr/>
          </p:nvSpPr>
          <p:spPr>
            <a:xfrm>
              <a:off x="3438525" y="2302575"/>
              <a:ext cx="5095875" cy="3277857"/>
            </a:xfrm>
            <a:prstGeom prst="rect">
              <a:avLst/>
            </a:prstGeom>
          </p:spPr>
          <p:txBody>
            <a:bodyPr wrap="square">
              <a:spAutoFit/>
              <a:scene3d>
                <a:camera prst="orthographicFront"/>
                <a:lightRig rig="threePt" dir="t"/>
              </a:scene3d>
              <a:sp3d contourW="12700"/>
            </a:bodyPr>
            <a:lstStyle/>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视图的出现大大改善了对数据库表的查询方式，视图的优点，主要表现在提高安全性和简化查询操作两个方面。视图可以让用户将焦点更多地集中在特定任务所需的特定数据上，从而隐藏不必要暴露的基本表数据信息，另外还可以通过标识符的方式来防止未授权用户查看特定行或列的数据，从而提高安全性。</a:t>
              </a:r>
            </a:p>
          </p:txBody>
        </p:sp>
        <p:sp>
          <p:nvSpPr>
            <p:cNvPr id="17" name="矩形 16"/>
            <p:cNvSpPr/>
            <p:nvPr/>
          </p:nvSpPr>
          <p:spPr>
            <a:xfrm>
              <a:off x="1829435" y="3472879"/>
              <a:ext cx="1609090" cy="65447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600" b="1" dirty="0">
                  <a:solidFill>
                    <a:schemeClr val="accent2"/>
                  </a:solidFill>
                  <a:latin typeface="微软雅黑" panose="020B0503020204020204" pitchFamily="34" charset="-122"/>
                  <a:ea typeface="微软雅黑" panose="020B0503020204020204" pitchFamily="34" charset="-122"/>
                </a:rPr>
                <a:t>优点</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sp>
        <p:nvSpPr>
          <p:cNvPr id="4" name="矩形 1"/>
          <p:cNvSpPr/>
          <p:nvPr/>
        </p:nvSpPr>
        <p:spPr>
          <a:xfrm>
            <a:off x="626110" y="1543050"/>
            <a:ext cx="10525760" cy="193802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视图是一种逻辑上的虚拟表，在物理上并不存在，因此数据库管理系统没有专门存放视图中的数据。我们可以将视图理解为封装了一个较为复杂的查询语句结果。</a:t>
            </a:r>
          </a:p>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创建的视图不能与已经存在的表名重名，也不能与其他视图重名。通常情况下创建视图可以使用下面的SQL语句。</a:t>
            </a:r>
          </a:p>
        </p:txBody>
      </p:sp>
      <p:grpSp>
        <p:nvGrpSpPr>
          <p:cNvPr id="22540" name="组合 22539"/>
          <p:cNvGrpSpPr/>
          <p:nvPr/>
        </p:nvGrpSpPr>
        <p:grpSpPr>
          <a:xfrm>
            <a:off x="2505075" y="3956685"/>
            <a:ext cx="6067425" cy="1282065"/>
            <a:chOff x="0" y="0"/>
            <a:chExt cx="5976664" cy="3300412"/>
          </a:xfrm>
        </p:grpSpPr>
        <p:grpSp>
          <p:nvGrpSpPr>
            <p:cNvPr id="22541" name="组合 22540"/>
            <p:cNvGrpSpPr/>
            <p:nvPr/>
          </p:nvGrpSpPr>
          <p:grpSpPr>
            <a:xfrm>
              <a:off x="0" y="0"/>
              <a:ext cx="5976664" cy="3300412"/>
              <a:chOff x="0" y="0"/>
              <a:chExt cx="3475038" cy="4117173"/>
            </a:xfrm>
          </p:grpSpPr>
          <p:sp>
            <p:nvSpPr>
              <p:cNvPr id="22542" name="Freeform 3"/>
              <p:cNvSpPr/>
              <p:nvPr/>
            </p:nvSpPr>
            <p:spPr>
              <a:xfrm>
                <a:off x="0" y="2958403"/>
                <a:ext cx="1016821" cy="1158770"/>
              </a:xfrm>
              <a:custGeom>
                <a:avLst/>
                <a:gdLst>
                  <a:gd name="txL" fmla="*/ 0 w 1104"/>
                  <a:gd name="txT" fmla="*/ 0 h 1256"/>
                  <a:gd name="txR" fmla="*/ 1104 w 1104"/>
                  <a:gd name="txB" fmla="*/ 1256 h 1256"/>
                </a:gdLst>
                <a:ahLst/>
                <a:cxnLst>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1104" h="1256">
                    <a:moveTo>
                      <a:pt x="88" y="1160"/>
                    </a:moveTo>
                    <a:lnTo>
                      <a:pt x="88" y="0"/>
                    </a:lnTo>
                    <a:lnTo>
                      <a:pt x="0" y="0"/>
                    </a:lnTo>
                    <a:lnTo>
                      <a:pt x="0" y="1256"/>
                    </a:lnTo>
                    <a:lnTo>
                      <a:pt x="1104" y="1256"/>
                    </a:lnTo>
                    <a:lnTo>
                      <a:pt x="1104" y="1160"/>
                    </a:lnTo>
                    <a:lnTo>
                      <a:pt x="88" y="1160"/>
                    </a:lnTo>
                    <a:close/>
                  </a:path>
                </a:pathLst>
              </a:custGeom>
              <a:solidFill>
                <a:schemeClr val="accent2"/>
              </a:solidFill>
              <a:ln w="9525">
                <a:noFill/>
              </a:ln>
            </p:spPr>
            <p:txBody>
              <a:bodyPr/>
              <a:lstStyle/>
              <a:p>
                <a:endParaRPr lang="zh-CN" altLang="en-US"/>
              </a:p>
            </p:txBody>
          </p:sp>
          <p:sp>
            <p:nvSpPr>
              <p:cNvPr id="22543" name="Freeform 4"/>
              <p:cNvSpPr/>
              <p:nvPr/>
            </p:nvSpPr>
            <p:spPr>
              <a:xfrm rot="10800000">
                <a:off x="2458217" y="0"/>
                <a:ext cx="1016821" cy="1158770"/>
              </a:xfrm>
              <a:custGeom>
                <a:avLst/>
                <a:gdLst>
                  <a:gd name="txL" fmla="*/ 0 w 1104"/>
                  <a:gd name="txT" fmla="*/ 0 h 1256"/>
                  <a:gd name="txR" fmla="*/ 1104 w 1104"/>
                  <a:gd name="txB" fmla="*/ 1256 h 1256"/>
                </a:gdLst>
                <a:ahLst/>
                <a:cxnLst>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1104" h="1256">
                    <a:moveTo>
                      <a:pt x="88" y="1160"/>
                    </a:moveTo>
                    <a:lnTo>
                      <a:pt x="88" y="0"/>
                    </a:lnTo>
                    <a:lnTo>
                      <a:pt x="0" y="0"/>
                    </a:lnTo>
                    <a:lnTo>
                      <a:pt x="0" y="1256"/>
                    </a:lnTo>
                    <a:lnTo>
                      <a:pt x="1104" y="1256"/>
                    </a:lnTo>
                    <a:lnTo>
                      <a:pt x="1104" y="1160"/>
                    </a:lnTo>
                    <a:lnTo>
                      <a:pt x="88" y="1160"/>
                    </a:lnTo>
                    <a:close/>
                  </a:path>
                </a:pathLst>
              </a:custGeom>
              <a:solidFill>
                <a:schemeClr val="accent2"/>
              </a:solidFill>
              <a:ln w="9525">
                <a:noFill/>
              </a:ln>
            </p:spPr>
            <p:txBody>
              <a:bodyPr/>
              <a:lstStyle/>
              <a:p>
                <a:endParaRPr lang="zh-CN" altLang="en-US"/>
              </a:p>
            </p:txBody>
          </p:sp>
          <p:sp>
            <p:nvSpPr>
              <p:cNvPr id="22544" name="Rectangle 5"/>
              <p:cNvSpPr/>
              <p:nvPr/>
            </p:nvSpPr>
            <p:spPr>
              <a:xfrm>
                <a:off x="133413" y="214241"/>
                <a:ext cx="3200100" cy="3658881"/>
              </a:xfrm>
              <a:prstGeom prst="rect">
                <a:avLst/>
              </a:prstGeom>
              <a:solidFill>
                <a:srgbClr val="F8F8F8"/>
              </a:solidFill>
              <a:ln w="19050" cap="flat" cmpd="sng">
                <a:solidFill>
                  <a:schemeClr val="accent2"/>
                </a:solidFill>
                <a:prstDash val="solid"/>
                <a:miter/>
                <a:headEnd type="none" w="med" len="med"/>
                <a:tailEnd type="none" w="med" len="med"/>
              </a:ln>
            </p:spPr>
            <p:txBody>
              <a:bodyPr anchor="ctr"/>
              <a:lstStyle/>
              <a:p>
                <a:pPr eaLnBrk="0" hangingPunct="0">
                  <a:lnSpc>
                    <a:spcPct val="150000"/>
                  </a:lnSpc>
                  <a:buFont typeface="Arial" panose="020B0604020202020204" pitchFamily="34" charset="0"/>
                  <a:buNone/>
                </a:pPr>
                <a:endParaRPr lang="en-US" altLang="x-none" sz="1600" dirty="0">
                  <a:solidFill>
                    <a:srgbClr val="FFFFFF"/>
                  </a:solidFill>
                  <a:latin typeface="Arial" panose="020B0604020202020204" pitchFamily="34" charset="0"/>
                </a:endParaRPr>
              </a:p>
            </p:txBody>
          </p:sp>
        </p:grpSp>
        <p:sp>
          <p:nvSpPr>
            <p:cNvPr id="8" name="矩形 7"/>
            <p:cNvSpPr/>
            <p:nvPr/>
          </p:nvSpPr>
          <p:spPr>
            <a:xfrm>
              <a:off x="229509" y="807403"/>
              <a:ext cx="5503902" cy="1423803"/>
            </a:xfrm>
            <a:prstGeom prst="rect">
              <a:avLst/>
            </a:prstGeom>
            <a:noFill/>
            <a:ln w="9525">
              <a:noFill/>
            </a:ln>
          </p:spPr>
          <p:txBody>
            <a:bodyPr wrap="square">
              <a:spAutoFit/>
            </a:bodyPr>
            <a:lstStyle/>
            <a:p>
              <a:pPr indent="539750">
                <a:lnSpc>
                  <a:spcPct val="150000"/>
                </a:lnSpc>
                <a:buFont typeface="Arial" panose="020B0604020202020204" pitchFamily="34" charset="0"/>
                <a:buNone/>
              </a:pPr>
              <a:r>
                <a:rPr sz="2000" dirty="0">
                  <a:latin typeface="微软雅黑" panose="020B0503020204020204" pitchFamily="34" charset="-122"/>
                  <a:ea typeface="微软雅黑" panose="020B0503020204020204" pitchFamily="34" charset="-122"/>
                  <a:cs typeface="微软雅黑" panose="020B0503020204020204" pitchFamily="34" charset="-122"/>
                </a:rPr>
                <a:t>create view 视图名 as 查询语句</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sp>
        <p:nvSpPr>
          <p:cNvPr id="4" name="矩形 1"/>
          <p:cNvSpPr/>
          <p:nvPr/>
        </p:nvSpPr>
        <p:spPr>
          <a:xfrm>
            <a:off x="1384300" y="2174875"/>
            <a:ext cx="10505440"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在数据库chapter4中创建视图，只显示学生党员基本信息表中的学生姓名和电话两个属性字段。</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1.用SQL语句创建视图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4-7</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1457325" y="3189605"/>
            <a:ext cx="6404610" cy="553085"/>
          </a:xfrm>
          <a:prstGeom prst="rect">
            <a:avLst/>
          </a:prstGeom>
          <a:noFill/>
          <a:ln w="9525">
            <a:noFill/>
          </a:ln>
        </p:spPr>
        <p:txBody>
          <a:bodyPr wrap="square">
            <a:spAutoFit/>
          </a:bodyPr>
          <a:lstStyle/>
          <a:p>
            <a:pPr indent="457200" fontAlgn="auto">
              <a:lnSpc>
                <a:spcPct val="150000"/>
              </a:lnSpc>
            </a:pPr>
            <a:r>
              <a:rPr lang="zh-CN" sz="2000">
                <a:latin typeface="微软雅黑" panose="020B0503020204020204" pitchFamily="34" charset="-122"/>
                <a:ea typeface="微软雅黑" panose="020B0503020204020204" pitchFamily="34" charset="-122"/>
                <a:sym typeface="+mn-ea"/>
              </a:rPr>
              <a:t>在Navicat中新建查询，在查询窗口中输入如下语句。</a:t>
            </a:r>
          </a:p>
        </p:txBody>
      </p:sp>
      <p:sp>
        <p:nvSpPr>
          <p:cNvPr id="5" name="文本框 4"/>
          <p:cNvSpPr txBox="1"/>
          <p:nvPr/>
        </p:nvSpPr>
        <p:spPr>
          <a:xfrm>
            <a:off x="1976120" y="4091305"/>
            <a:ext cx="8420735" cy="12915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create view view_name_phone</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as</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select name, telephone from tb_student_member</a:t>
            </a:r>
          </a:p>
        </p:txBody>
      </p:sp>
      <p:sp>
        <p:nvSpPr>
          <p:cNvPr id="11" name="右箭头 10"/>
          <p:cNvSpPr/>
          <p:nvPr/>
        </p:nvSpPr>
        <p:spPr>
          <a:xfrm>
            <a:off x="95885" y="4298315"/>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sp>
        <p:nvSpPr>
          <p:cNvPr id="4" name="矩形 1"/>
          <p:cNvSpPr/>
          <p:nvPr/>
        </p:nvSpPr>
        <p:spPr>
          <a:xfrm>
            <a:off x="264160" y="3302635"/>
            <a:ext cx="5278120" cy="286131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运行上述语句后，在Navicat视图窗口中可以看到名为view_name_phone的视图已经创建成功，右击视图名字并选择“设计视图”命令，在打开的窗口中选择“视图创建工具”选项卡，可以在右侧分栏中看到该视图对应的SQL语句，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20所示。</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1.用SQL语句创建视图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4-7</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6" name="图片 5"/>
          <p:cNvPicPr>
            <a:picLocks noChangeAspect="1"/>
          </p:cNvPicPr>
          <p:nvPr/>
        </p:nvPicPr>
        <p:blipFill>
          <a:blip r:embed="rId4"/>
          <a:stretch>
            <a:fillRect/>
          </a:stretch>
        </p:blipFill>
        <p:spPr>
          <a:xfrm>
            <a:off x="6384925" y="1383030"/>
            <a:ext cx="4869180" cy="3741420"/>
          </a:xfrm>
          <a:prstGeom prst="rect">
            <a:avLst/>
          </a:prstGeom>
        </p:spPr>
      </p:pic>
      <p:sp>
        <p:nvSpPr>
          <p:cNvPr id="9" name="文本框 8"/>
          <p:cNvSpPr txBox="1"/>
          <p:nvPr/>
        </p:nvSpPr>
        <p:spPr>
          <a:xfrm>
            <a:off x="6826885" y="5217160"/>
            <a:ext cx="44272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图4-20    使用视图创建工具窗口</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sp>
        <p:nvSpPr>
          <p:cNvPr id="4" name="矩形 1"/>
          <p:cNvSpPr/>
          <p:nvPr/>
        </p:nvSpPr>
        <p:spPr>
          <a:xfrm>
            <a:off x="264160" y="3302635"/>
            <a:ext cx="5278120" cy="1476375"/>
          </a:xfrm>
          <a:prstGeom prst="rect">
            <a:avLst/>
          </a:prstGeom>
          <a:noFill/>
          <a:ln w="28575" cmpd="dbl">
            <a:solidFill>
              <a:schemeClr val="accent2"/>
            </a:solidFill>
            <a:prstDash val="sysDot"/>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回到Navicat视图列表窗口，双击view_name_phone视图图标，可以看到该视图中的数据，如图4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21所示。</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1.用SQL语句创建视图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4-7</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p:cNvSpPr txBox="1"/>
          <p:nvPr/>
        </p:nvSpPr>
        <p:spPr>
          <a:xfrm>
            <a:off x="6826885" y="5217160"/>
            <a:ext cx="44272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图4-21    新建视图数据窗口</a:t>
            </a:r>
          </a:p>
        </p:txBody>
      </p:sp>
      <p:pic>
        <p:nvPicPr>
          <p:cNvPr id="3" name="图片 2"/>
          <p:cNvPicPr>
            <a:picLocks noChangeAspect="1"/>
          </p:cNvPicPr>
          <p:nvPr/>
        </p:nvPicPr>
        <p:blipFill>
          <a:blip r:embed="rId4"/>
          <a:stretch>
            <a:fillRect/>
          </a:stretch>
        </p:blipFill>
        <p:spPr>
          <a:xfrm>
            <a:off x="6755765" y="1293495"/>
            <a:ext cx="3589020" cy="3771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4.1.1  认识索引</a:t>
            </a:r>
          </a:p>
        </p:txBody>
      </p:sp>
      <p:sp>
        <p:nvSpPr>
          <p:cNvPr id="11" name="文本框 10"/>
          <p:cNvSpPr txBox="1"/>
          <p:nvPr/>
        </p:nvSpPr>
        <p:spPr>
          <a:xfrm>
            <a:off x="1435735" y="5422265"/>
            <a:ext cx="291084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   党员类型表设计</a:t>
            </a:r>
          </a:p>
        </p:txBody>
      </p:sp>
      <p:pic>
        <p:nvPicPr>
          <p:cNvPr id="3" name="图片 2"/>
          <p:cNvPicPr>
            <a:picLocks noChangeAspect="1"/>
          </p:cNvPicPr>
          <p:nvPr/>
        </p:nvPicPr>
        <p:blipFill>
          <a:blip r:embed="rId3"/>
          <a:stretch>
            <a:fillRect/>
          </a:stretch>
        </p:blipFill>
        <p:spPr>
          <a:xfrm>
            <a:off x="264160" y="1634490"/>
            <a:ext cx="5768340" cy="3589020"/>
          </a:xfrm>
          <a:prstGeom prst="rect">
            <a:avLst/>
          </a:prstGeom>
        </p:spPr>
      </p:pic>
      <p:pic>
        <p:nvPicPr>
          <p:cNvPr id="4" name="图片 3"/>
          <p:cNvPicPr>
            <a:picLocks noChangeAspect="1"/>
          </p:cNvPicPr>
          <p:nvPr/>
        </p:nvPicPr>
        <p:blipFill>
          <a:blip r:embed="rId4"/>
          <a:stretch>
            <a:fillRect/>
          </a:stretch>
        </p:blipFill>
        <p:spPr>
          <a:xfrm>
            <a:off x="6033135" y="1619885"/>
            <a:ext cx="6065520" cy="3802380"/>
          </a:xfrm>
          <a:prstGeom prst="rect">
            <a:avLst/>
          </a:prstGeom>
        </p:spPr>
      </p:pic>
      <p:sp>
        <p:nvSpPr>
          <p:cNvPr id="5" name="文本框 4"/>
          <p:cNvSpPr txBox="1"/>
          <p:nvPr/>
        </p:nvSpPr>
        <p:spPr>
          <a:xfrm>
            <a:off x="7610475" y="5585460"/>
            <a:ext cx="291084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   学生职务表设计</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1.用SQL语句创建视图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4-8</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p:cNvSpPr txBox="1"/>
          <p:nvPr/>
        </p:nvSpPr>
        <p:spPr>
          <a:xfrm>
            <a:off x="6737350" y="6433820"/>
            <a:ext cx="44272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图4-22   视图数据随表更新</a:t>
            </a:r>
          </a:p>
        </p:txBody>
      </p:sp>
      <p:sp>
        <p:nvSpPr>
          <p:cNvPr id="5" name="矩形 1"/>
          <p:cNvSpPr/>
          <p:nvPr/>
        </p:nvSpPr>
        <p:spPr>
          <a:xfrm>
            <a:off x="1384300" y="1990725"/>
            <a:ext cx="10505440"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修改tb_student_member表内学生电话数据，查看视图view_name_phone表内数据的变化。修改view_name_phone视图电话数据，查看tb_student_member表内数据的变化。</a:t>
            </a:r>
          </a:p>
        </p:txBody>
      </p:sp>
      <p:sp>
        <p:nvSpPr>
          <p:cNvPr id="6" name="矩形 1"/>
          <p:cNvSpPr/>
          <p:nvPr/>
        </p:nvSpPr>
        <p:spPr>
          <a:xfrm>
            <a:off x="264160" y="3302635"/>
            <a:ext cx="4051935" cy="2861310"/>
          </a:xfrm>
          <a:prstGeom prst="rect">
            <a:avLst/>
          </a:prstGeom>
          <a:noFill/>
          <a:ln w="28575" cmpd="dbl">
            <a:solidFill>
              <a:schemeClr val="accent2"/>
            </a:solidFill>
            <a:prstDash val="sysDot"/>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利用Navicat工具双击打开tb_student_member表，修改学生石小令的电话数据并保存修改，然后打开视图view_name_phone，查看数据发现学生石小令的电话数据已经自动修改，如图4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22所示。</a:t>
            </a:r>
          </a:p>
        </p:txBody>
      </p:sp>
      <p:pic>
        <p:nvPicPr>
          <p:cNvPr id="7" name="图片 6"/>
          <p:cNvPicPr>
            <a:picLocks noChangeAspect="1"/>
          </p:cNvPicPr>
          <p:nvPr/>
        </p:nvPicPr>
        <p:blipFill>
          <a:blip r:embed="rId4"/>
          <a:stretch>
            <a:fillRect/>
          </a:stretch>
        </p:blipFill>
        <p:spPr>
          <a:xfrm>
            <a:off x="6344285" y="3054985"/>
            <a:ext cx="3733165" cy="3378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1.用SQL语句创建视图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4-8</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p:cNvSpPr txBox="1"/>
          <p:nvPr/>
        </p:nvSpPr>
        <p:spPr>
          <a:xfrm>
            <a:off x="4218940" y="6099175"/>
            <a:ext cx="296100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图4-23   表数据随视图更新</a:t>
            </a:r>
          </a:p>
        </p:txBody>
      </p:sp>
      <p:sp>
        <p:nvSpPr>
          <p:cNvPr id="5" name="矩形 1"/>
          <p:cNvSpPr/>
          <p:nvPr/>
        </p:nvSpPr>
        <p:spPr>
          <a:xfrm>
            <a:off x="1384300" y="1990725"/>
            <a:ext cx="10505440"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在视图数据列表窗口内修改学生杨晶晶的电话数据并保存，然后打开tb_student_member表，查看数据发现学生杨晶晶的电话数据已经被修改，如图4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23所示。</a:t>
            </a:r>
          </a:p>
        </p:txBody>
      </p:sp>
      <p:pic>
        <p:nvPicPr>
          <p:cNvPr id="3" name="图片 2"/>
          <p:cNvPicPr>
            <a:picLocks noChangeAspect="1"/>
          </p:cNvPicPr>
          <p:nvPr/>
        </p:nvPicPr>
        <p:blipFill>
          <a:blip r:embed="rId4"/>
          <a:stretch>
            <a:fillRect/>
          </a:stretch>
        </p:blipFill>
        <p:spPr>
          <a:xfrm>
            <a:off x="3560445" y="3005455"/>
            <a:ext cx="4091940" cy="3093720"/>
          </a:xfrm>
          <a:prstGeom prst="rect">
            <a:avLst/>
          </a:prstGeom>
        </p:spPr>
      </p:pic>
      <p:sp>
        <p:nvSpPr>
          <p:cNvPr id="11" name="右箭头 10"/>
          <p:cNvSpPr/>
          <p:nvPr/>
        </p:nvSpPr>
        <p:spPr>
          <a:xfrm>
            <a:off x="264160" y="3869690"/>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2.使用Navicat工具创建视图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4-9</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p:cNvSpPr txBox="1"/>
          <p:nvPr/>
        </p:nvSpPr>
        <p:spPr>
          <a:xfrm>
            <a:off x="6033135" y="6320155"/>
            <a:ext cx="383857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图4-24   “视图创建工具”选项卡</a:t>
            </a:r>
          </a:p>
        </p:txBody>
      </p:sp>
      <p:sp>
        <p:nvSpPr>
          <p:cNvPr id="5" name="矩形 1"/>
          <p:cNvSpPr/>
          <p:nvPr/>
        </p:nvSpPr>
        <p:spPr>
          <a:xfrm>
            <a:off x="1384300" y="1990725"/>
            <a:ext cx="10505440"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假设有常规查询任务为列出所有学生党员的姓名、班级和入党日期，在数据库chapter4中创建视图，只显示学生党员基本信息表中的学生姓名、班级和入党日期三个属性字段。</a:t>
            </a:r>
          </a:p>
        </p:txBody>
      </p:sp>
      <p:grpSp>
        <p:nvGrpSpPr>
          <p:cNvPr id="4" name="组合 3"/>
          <p:cNvGrpSpPr/>
          <p:nvPr/>
        </p:nvGrpSpPr>
        <p:grpSpPr>
          <a:xfrm>
            <a:off x="701675" y="3320415"/>
            <a:ext cx="3812540" cy="3072130"/>
            <a:chOff x="1105" y="5229"/>
            <a:chExt cx="6004" cy="4838"/>
          </a:xfrm>
        </p:grpSpPr>
        <p:sp>
          <p:nvSpPr>
            <p:cNvPr id="41" name="任意多边形 40"/>
            <p:cNvSpPr/>
            <p:nvPr/>
          </p:nvSpPr>
          <p:spPr>
            <a:xfrm>
              <a:off x="1105" y="5323"/>
              <a:ext cx="6005" cy="4745"/>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00" name="文本框 99"/>
            <p:cNvSpPr txBox="1"/>
            <p:nvPr/>
          </p:nvSpPr>
          <p:spPr>
            <a:xfrm>
              <a:off x="1225" y="5229"/>
              <a:ext cx="5656" cy="4724"/>
            </a:xfrm>
            <a:prstGeom prst="rect">
              <a:avLst/>
            </a:prstGeom>
            <a:noFill/>
            <a:ln w="9525">
              <a:noFill/>
            </a:ln>
          </p:spPr>
          <p:txBody>
            <a:bodyPr wrap="square">
              <a:spAutoFit/>
            </a:bodyPr>
            <a:lstStyle/>
            <a:p>
              <a:pPr indent="457200" fontAlgn="auto">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在</a:t>
              </a:r>
              <a:r>
                <a:rPr lang="en-US" b="0">
                  <a:latin typeface="微软雅黑" panose="020B0503020204020204" pitchFamily="34" charset="-122"/>
                  <a:ea typeface="微软雅黑" panose="020B0503020204020204" pitchFamily="34" charset="-122"/>
                  <a:cs typeface="微软雅黑" panose="020B0503020204020204" pitchFamily="34" charset="-122"/>
                </a:rPr>
                <a:t>Navicat</a:t>
              </a:r>
              <a:r>
                <a:rPr lang="zh-CN" b="0">
                  <a:latin typeface="微软雅黑" panose="020B0503020204020204" pitchFamily="34" charset="-122"/>
                  <a:ea typeface="微软雅黑" panose="020B0503020204020204" pitchFamily="34" charset="-122"/>
                  <a:cs typeface="微软雅黑" panose="020B0503020204020204" pitchFamily="34" charset="-122"/>
                </a:rPr>
                <a:t>窗口中单击“视图”按钮，打开视图列表窗口，在窗口工作区右击，在弹出的快捷菜单中选择“新建视图”命令，打开视图创建窗口，在该窗口中选择“视图创建工具”选项卡，如图</a:t>
              </a:r>
              <a:r>
                <a:rPr lang="en-US" b="0">
                  <a:latin typeface="微软雅黑" panose="020B0503020204020204" pitchFamily="34" charset="-122"/>
                  <a:ea typeface="微软雅黑" panose="020B0503020204020204" pitchFamily="34" charset="-122"/>
                  <a:cs typeface="微软雅黑" panose="020B0503020204020204" pitchFamily="34" charset="-122"/>
                </a:rPr>
                <a:t>4</a:t>
              </a:r>
              <a:r>
                <a:rPr lang="en-US" altLang="zh-CN" b="0">
                  <a:latin typeface="微软雅黑" panose="020B0503020204020204" pitchFamily="34" charset="-122"/>
                  <a:ea typeface="微软雅黑" panose="020B0503020204020204" pitchFamily="34" charset="-122"/>
                  <a:cs typeface="微软雅黑" panose="020B0503020204020204" pitchFamily="34" charset="-122"/>
                </a:rPr>
                <a:t>-</a:t>
              </a:r>
              <a:r>
                <a:rPr lang="en-US" b="0">
                  <a:latin typeface="微软雅黑" panose="020B0503020204020204" pitchFamily="34" charset="-122"/>
                  <a:ea typeface="微软雅黑" panose="020B0503020204020204" pitchFamily="34" charset="-122"/>
                  <a:cs typeface="微软雅黑" panose="020B0503020204020204" pitchFamily="34" charset="-122"/>
                </a:rPr>
                <a:t>24</a:t>
              </a:r>
              <a:r>
                <a:rPr lang="zh-CN" b="0">
                  <a:latin typeface="微软雅黑" panose="020B0503020204020204" pitchFamily="34" charset="-122"/>
                  <a:ea typeface="微软雅黑" panose="020B0503020204020204" pitchFamily="34" charset="-122"/>
                  <a:cs typeface="微软雅黑" panose="020B0503020204020204" pitchFamily="34" charset="-122"/>
                </a:rPr>
                <a:t>所示。</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6" name="图片 5"/>
          <p:cNvPicPr>
            <a:picLocks noChangeAspect="1"/>
          </p:cNvPicPr>
          <p:nvPr/>
        </p:nvPicPr>
        <p:blipFill>
          <a:blip r:embed="rId4"/>
          <a:stretch>
            <a:fillRect/>
          </a:stretch>
        </p:blipFill>
        <p:spPr>
          <a:xfrm>
            <a:off x="5713095" y="3070860"/>
            <a:ext cx="4201160" cy="32492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2.使用Navicat工具创建视图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4-9</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p:cNvSpPr txBox="1"/>
          <p:nvPr/>
        </p:nvSpPr>
        <p:spPr>
          <a:xfrm>
            <a:off x="6851015" y="5941060"/>
            <a:ext cx="434721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图4-25   利用视图创建工具选择数据表</a:t>
            </a:r>
          </a:p>
        </p:txBody>
      </p:sp>
      <p:sp>
        <p:nvSpPr>
          <p:cNvPr id="5" name="矩形 1"/>
          <p:cNvSpPr/>
          <p:nvPr/>
        </p:nvSpPr>
        <p:spPr>
          <a:xfrm>
            <a:off x="1384300" y="1990725"/>
            <a:ext cx="10505440"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在右下侧的命令编辑窗口中可以在每个蓝色关键字后面对栏位进行编辑，从而形成完整的视图创建SQL语句，单击FROM关键字后面的栏位，选择数据表，如图4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25所示。</a:t>
            </a:r>
          </a:p>
        </p:txBody>
      </p:sp>
      <p:pic>
        <p:nvPicPr>
          <p:cNvPr id="3" name="图片 2"/>
          <p:cNvPicPr>
            <a:picLocks noChangeAspect="1"/>
          </p:cNvPicPr>
          <p:nvPr/>
        </p:nvPicPr>
        <p:blipFill>
          <a:blip r:embed="rId4"/>
          <a:stretch>
            <a:fillRect/>
          </a:stretch>
        </p:blipFill>
        <p:spPr>
          <a:xfrm>
            <a:off x="1716405" y="3005455"/>
            <a:ext cx="4907280" cy="3848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2.使用Navicat工具创建视图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4-9</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p:cNvSpPr txBox="1"/>
          <p:nvPr/>
        </p:nvSpPr>
        <p:spPr>
          <a:xfrm>
            <a:off x="7185025" y="4454525"/>
            <a:ext cx="434721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图4-26    利用视图创建工具选择字段</a:t>
            </a:r>
          </a:p>
        </p:txBody>
      </p:sp>
      <p:grpSp>
        <p:nvGrpSpPr>
          <p:cNvPr id="186380" name="组合 186379"/>
          <p:cNvGrpSpPr/>
          <p:nvPr/>
        </p:nvGrpSpPr>
        <p:grpSpPr>
          <a:xfrm>
            <a:off x="-183515" y="2989580"/>
            <a:ext cx="7052310" cy="3502025"/>
            <a:chOff x="-341287" y="0"/>
            <a:chExt cx="6193359" cy="3384748"/>
          </a:xfrm>
        </p:grpSpPr>
        <p:pic>
          <p:nvPicPr>
            <p:cNvPr id="186381" name="Picture 3" descr="57"/>
            <p:cNvPicPr>
              <a:picLocks noChangeAspect="1"/>
            </p:cNvPicPr>
            <p:nvPr/>
          </p:nvPicPr>
          <p:blipFill>
            <a:blip r:embed="rId4">
              <a:clrChange>
                <a:clrFrom>
                  <a:srgbClr val="FFFFFF"/>
                </a:clrFrom>
                <a:clrTo>
                  <a:srgbClr val="FFFFFF">
                    <a:alpha val="0"/>
                  </a:srgbClr>
                </a:clrTo>
              </a:clrChange>
            </a:blip>
            <a:srcRect t="3204" b="3352"/>
            <a:stretch>
              <a:fillRect/>
            </a:stretch>
          </p:blipFill>
          <p:spPr>
            <a:xfrm>
              <a:off x="-341287" y="0"/>
              <a:ext cx="6193359" cy="3384748"/>
            </a:xfrm>
            <a:prstGeom prst="rect">
              <a:avLst/>
            </a:prstGeom>
            <a:noFill/>
            <a:ln w="9525">
              <a:noFill/>
            </a:ln>
          </p:spPr>
        </p:pic>
        <p:sp>
          <p:nvSpPr>
            <p:cNvPr id="186382" name="矩形 1"/>
            <p:cNvSpPr/>
            <p:nvPr/>
          </p:nvSpPr>
          <p:spPr>
            <a:xfrm>
              <a:off x="500642" y="504428"/>
              <a:ext cx="4375026" cy="2319304"/>
            </a:xfrm>
            <a:prstGeom prst="rect">
              <a:avLst/>
            </a:prstGeom>
            <a:noFill/>
            <a:ln w="9525">
              <a:noFill/>
            </a:ln>
          </p:spPr>
          <p:txBody>
            <a:bodyPr>
              <a:spAutoFit/>
            </a:bodyPr>
            <a:lstStyle/>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单击SELECT关键字后面的栏位，进行字段属性选择，此处选择name、classId和joinDate三个字段（需要点选三次），也可以在右上栏的字段选择工具中进行复选。右侧栏SQL语句如图4</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26所示。</a:t>
              </a:r>
            </a:p>
          </p:txBody>
        </p:sp>
      </p:grpSp>
      <p:pic>
        <p:nvPicPr>
          <p:cNvPr id="4" name="图片 3"/>
          <p:cNvPicPr>
            <a:picLocks noChangeAspect="1"/>
          </p:cNvPicPr>
          <p:nvPr/>
        </p:nvPicPr>
        <p:blipFill>
          <a:blip r:embed="rId5"/>
          <a:stretch>
            <a:fillRect/>
          </a:stretch>
        </p:blipFill>
        <p:spPr>
          <a:xfrm>
            <a:off x="6797675" y="2429510"/>
            <a:ext cx="4734560" cy="1866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86380"/>
                                        </p:tgtEl>
                                        <p:attrNameLst>
                                          <p:attrName>style.visibility</p:attrName>
                                        </p:attrNameLst>
                                      </p:cBhvr>
                                      <p:to>
                                        <p:strVal val="visible"/>
                                      </p:to>
                                    </p:set>
                                    <p:anim calcmode="lin" valueType="num">
                                      <p:cBhvr>
                                        <p:cTn id="7" dur="1" fill="hold"/>
                                        <p:tgtEl>
                                          <p:spTgt spid="18638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2.使用Navicat工具创建视图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4-9</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p:cNvSpPr txBox="1"/>
          <p:nvPr/>
        </p:nvSpPr>
        <p:spPr>
          <a:xfrm>
            <a:off x="6895465" y="5591810"/>
            <a:ext cx="434721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图4-27    新建视图数据窗口</a:t>
            </a:r>
          </a:p>
        </p:txBody>
      </p:sp>
      <p:sp>
        <p:nvSpPr>
          <p:cNvPr id="10" name="流程图: 延期 9"/>
          <p:cNvSpPr/>
          <p:nvPr/>
        </p:nvSpPr>
        <p:spPr>
          <a:xfrm>
            <a:off x="72390" y="3295015"/>
            <a:ext cx="5690235" cy="3019425"/>
          </a:xfrm>
          <a:prstGeom prst="flowChartDelay">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lnSpc>
                <a:spcPct val="150000"/>
              </a:lnSpc>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单击“保存”按钮，在保存对话框内输入视图的名字view_name_class_joinDate。保存后，回到视图列表主窗口，双击打开新建的视图，看到的相关数据如图4</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27所示。</a:t>
            </a:r>
          </a:p>
        </p:txBody>
      </p:sp>
      <p:pic>
        <p:nvPicPr>
          <p:cNvPr id="3" name="图片 2"/>
          <p:cNvPicPr>
            <a:picLocks noChangeAspect="1"/>
          </p:cNvPicPr>
          <p:nvPr/>
        </p:nvPicPr>
        <p:blipFill>
          <a:blip r:embed="rId4"/>
          <a:stretch>
            <a:fillRect/>
          </a:stretch>
        </p:blipFill>
        <p:spPr>
          <a:xfrm>
            <a:off x="6163310" y="1337310"/>
            <a:ext cx="5433060" cy="4183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3.创建多表查询视图</a:t>
            </a:r>
          </a:p>
        </p:txBody>
      </p:sp>
      <p:grpSp>
        <p:nvGrpSpPr>
          <p:cNvPr id="195596" name="组合 195595"/>
          <p:cNvGrpSpPr/>
          <p:nvPr/>
        </p:nvGrpSpPr>
        <p:grpSpPr>
          <a:xfrm>
            <a:off x="1080135" y="2339340"/>
            <a:ext cx="9848850" cy="3981450"/>
            <a:chOff x="0" y="0"/>
            <a:chExt cx="6768752" cy="3623320"/>
          </a:xfrm>
        </p:grpSpPr>
        <p:grpSp>
          <p:nvGrpSpPr>
            <p:cNvPr id="195597" name="组合 195596"/>
            <p:cNvGrpSpPr/>
            <p:nvPr/>
          </p:nvGrpSpPr>
          <p:grpSpPr>
            <a:xfrm>
              <a:off x="0" y="0"/>
              <a:ext cx="6768752" cy="3623320"/>
              <a:chOff x="0" y="0"/>
              <a:chExt cx="7062788" cy="4343400"/>
            </a:xfrm>
          </p:grpSpPr>
          <p:pic>
            <p:nvPicPr>
              <p:cNvPr id="195598" name="Picture 5" descr="C:\Documents and Settings\鱼不愚\桌面\biz_icon_01.png"/>
              <p:cNvPicPr>
                <a:picLocks noChangeAspect="1"/>
              </p:cNvPicPr>
              <p:nvPr/>
            </p:nvPicPr>
            <p:blipFill>
              <a:blip r:embed="rId3"/>
              <a:stretch>
                <a:fillRect/>
              </a:stretch>
            </p:blipFill>
            <p:spPr>
              <a:xfrm>
                <a:off x="0" y="0"/>
                <a:ext cx="7062788" cy="4343400"/>
              </a:xfrm>
              <a:prstGeom prst="rect">
                <a:avLst/>
              </a:prstGeom>
              <a:noFill/>
              <a:ln w="9525">
                <a:noFill/>
              </a:ln>
            </p:spPr>
          </p:pic>
          <p:grpSp>
            <p:nvGrpSpPr>
              <p:cNvPr id="195599" name="组合 195598"/>
              <p:cNvGrpSpPr/>
              <p:nvPr/>
            </p:nvGrpSpPr>
            <p:grpSpPr>
              <a:xfrm>
                <a:off x="1031748" y="338518"/>
                <a:ext cx="5138928" cy="2993136"/>
                <a:chOff x="0" y="0"/>
                <a:chExt cx="5138928" cy="2993136"/>
              </a:xfrm>
            </p:grpSpPr>
            <p:pic>
              <p:nvPicPr>
                <p:cNvPr id="195600" name="内容占位符 2"/>
                <p:cNvPicPr/>
                <p:nvPr/>
              </p:nvPicPr>
              <p:blipFill>
                <a:blip r:embed="rId4"/>
                <a:stretch>
                  <a:fillRect/>
                </a:stretch>
              </p:blipFill>
              <p:spPr>
                <a:xfrm>
                  <a:off x="0" y="0"/>
                  <a:ext cx="5138928" cy="2993136"/>
                </a:xfrm>
                <a:prstGeom prst="rect">
                  <a:avLst/>
                </a:prstGeom>
                <a:noFill/>
                <a:ln w="9525">
                  <a:noFill/>
                </a:ln>
              </p:spPr>
            </p:pic>
            <p:sp>
              <p:nvSpPr>
                <p:cNvPr id="195601" name="Text Box 6"/>
                <p:cNvSpPr txBox="1"/>
                <p:nvPr/>
              </p:nvSpPr>
              <p:spPr>
                <a:xfrm>
                  <a:off x="69920" y="66362"/>
                  <a:ext cx="5000660" cy="2857520"/>
                </a:xfrm>
                <a:prstGeom prst="rect">
                  <a:avLst/>
                </a:prstGeom>
                <a:noFill/>
                <a:ln w="9525">
                  <a:noFill/>
                </a:ln>
              </p:spPr>
              <p:txBody>
                <a:bodyPr/>
                <a:lstStyle/>
                <a:p>
                  <a:pPr algn="ctr">
                    <a:lnSpc>
                      <a:spcPct val="150000"/>
                    </a:lnSpc>
                    <a:spcBef>
                      <a:spcPct val="20000"/>
                    </a:spcBef>
                    <a:buFont typeface="Arial" panose="020B0604020202020204" pitchFamily="34" charset="0"/>
                  </a:pPr>
                  <a:endParaRPr lang="en-US" altLang="x-none" sz="4000" i="1" dirty="0">
                    <a:solidFill>
                      <a:srgbClr val="7F7F7F"/>
                    </a:solidFill>
                    <a:latin typeface="经典特宋简"/>
                    <a:ea typeface="华康简综艺"/>
                  </a:endParaRPr>
                </a:p>
              </p:txBody>
            </p:sp>
          </p:grpSp>
        </p:grpSp>
        <p:sp>
          <p:nvSpPr>
            <p:cNvPr id="195602" name="矩形 1"/>
            <p:cNvSpPr/>
            <p:nvPr/>
          </p:nvSpPr>
          <p:spPr>
            <a:xfrm>
              <a:off x="1008112" y="310952"/>
              <a:ext cx="4572000" cy="2183816"/>
            </a:xfrm>
            <a:prstGeom prst="rect">
              <a:avLst/>
            </a:prstGeom>
            <a:noFill/>
            <a:ln w="9525">
              <a:noFill/>
            </a:ln>
          </p:spPr>
          <p:txBody>
            <a:bodyPr>
              <a:spAutoFit/>
            </a:bodyPr>
            <a:lstStyle/>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上例中，可以发现班级一列并没有直接显示班级名称，而是显示为班级ID，而具体的班级信息存放在tb_class数据表中，如果想显示出来就需要建立视图，在视图中选择tb_student_member和tb_class两个表的字段属性，并使用where条件将两个表联合对应起来。</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95596"/>
                                        </p:tgtEl>
                                        <p:attrNameLst>
                                          <p:attrName>style.visibility</p:attrName>
                                        </p:attrNameLst>
                                      </p:cBhvr>
                                      <p:to>
                                        <p:strVal val="visible"/>
                                      </p:to>
                                    </p:set>
                                    <p:anim calcmode="lin" valueType="num">
                                      <p:cBhvr>
                                        <p:cTn id="7" dur="1" fill="hold"/>
                                        <p:tgtEl>
                                          <p:spTgt spid="19559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3.创建多表查询视图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4-10</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 name="矩形 1"/>
          <p:cNvSpPr/>
          <p:nvPr/>
        </p:nvSpPr>
        <p:spPr>
          <a:xfrm>
            <a:off x="1384300" y="2269490"/>
            <a:ext cx="1050544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创建视图显示学生姓名、班级名和电话三条信息。</a:t>
            </a:r>
          </a:p>
        </p:txBody>
      </p:sp>
      <p:grpSp>
        <p:nvGrpSpPr>
          <p:cNvPr id="51" name="组合 50"/>
          <p:cNvGrpSpPr/>
          <p:nvPr/>
        </p:nvGrpSpPr>
        <p:grpSpPr>
          <a:xfrm>
            <a:off x="1626870" y="3352800"/>
            <a:ext cx="7154545" cy="2576830"/>
            <a:chOff x="4304043" y="1286668"/>
            <a:chExt cx="3837944" cy="2757793"/>
          </a:xfrm>
          <a:solidFill>
            <a:srgbClr val="8CC94C"/>
          </a:solidFill>
          <a:effectLst>
            <a:outerShdw blurRad="381000" dist="254000" dir="8100000" algn="tr" rotWithShape="0">
              <a:prstClr val="black">
                <a:alpha val="40000"/>
              </a:prstClr>
            </a:outerShdw>
          </a:effectLst>
        </p:grpSpPr>
        <p:sp>
          <p:nvSpPr>
            <p:cNvPr id="52" name="圆角矩形 51"/>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2207895" y="2822575"/>
            <a:ext cx="8636000" cy="3453130"/>
            <a:chOff x="4304043" y="1286668"/>
            <a:chExt cx="3837944" cy="2757793"/>
          </a:xfrm>
          <a:effectLst>
            <a:outerShdw blurRad="381000" dist="254000" dir="8100000" algn="tr" rotWithShape="0">
              <a:prstClr val="black">
                <a:alpha val="40000"/>
              </a:prstClr>
            </a:outerShdw>
          </a:effectLst>
        </p:grpSpPr>
        <p:sp>
          <p:nvSpPr>
            <p:cNvPr id="71" name="圆角矩形 7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72" name="圆角矩形 7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lnSpc>
                  <a:spcPct val="150000"/>
                </a:lnSpc>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在Navicat中打开视图列表主窗口，然后单击“新建视图”按钮，在视图创建窗口中切换到“视图创建工具”选项卡，然后在右下侧栏中的FROM关键字后面增加两个栏位，分别填入tb_student_member和tb_class。</a:t>
              </a:r>
            </a:p>
            <a:p>
              <a:pPr indent="457200" algn="just" fontAlgn="auto">
                <a:lnSpc>
                  <a:spcPct val="150000"/>
                </a:lnSpc>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在SELECT关键字后面增加三个栏位，分别选中tb_student_member.name、tb_student_member.telephone和tb_class.className。</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3.创建多表查询视图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4-10</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 name="矩形 1"/>
          <p:cNvSpPr/>
          <p:nvPr/>
        </p:nvSpPr>
        <p:spPr>
          <a:xfrm>
            <a:off x="1384300" y="2269490"/>
            <a:ext cx="10505440" cy="147637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在WHERE关键字后面增加条件，增加后会默认出现“&lt; --&gt; = &lt; --&gt;”字样，单击左边的“&lt; --&gt;”，在弹出的对话框中选择“列表”选项卡，然后选择tb_student_member.classId，用同样的方式，单击右边的“&lt; --&gt;”，并选择tb_class.id。</a:t>
            </a:r>
          </a:p>
        </p:txBody>
      </p:sp>
      <p:sp>
        <p:nvSpPr>
          <p:cNvPr id="3" name="矩形 1"/>
          <p:cNvSpPr/>
          <p:nvPr/>
        </p:nvSpPr>
        <p:spPr>
          <a:xfrm>
            <a:off x="419100" y="4185285"/>
            <a:ext cx="4460875" cy="1476375"/>
          </a:xfrm>
          <a:prstGeom prst="rect">
            <a:avLst/>
          </a:prstGeom>
          <a:noFill/>
          <a:ln w="28575" cmpd="dbl">
            <a:solidFill>
              <a:schemeClr val="accent1">
                <a:shade val="50000"/>
              </a:schemeClr>
            </a:solidFill>
            <a:prstDash val="sysDot"/>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单击“保存”按钮保存视图，填入视图名称view_name_class_phone，如图4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28所示。</a:t>
            </a:r>
          </a:p>
        </p:txBody>
      </p:sp>
      <p:pic>
        <p:nvPicPr>
          <p:cNvPr id="4" name="图片 3"/>
          <p:cNvPicPr>
            <a:picLocks noChangeAspect="1"/>
          </p:cNvPicPr>
          <p:nvPr/>
        </p:nvPicPr>
        <p:blipFill>
          <a:blip r:embed="rId4"/>
          <a:stretch>
            <a:fillRect/>
          </a:stretch>
        </p:blipFill>
        <p:spPr>
          <a:xfrm>
            <a:off x="6187440" y="4069080"/>
            <a:ext cx="3947160" cy="1592580"/>
          </a:xfrm>
          <a:prstGeom prst="rect">
            <a:avLst/>
          </a:prstGeom>
        </p:spPr>
      </p:pic>
      <p:sp>
        <p:nvSpPr>
          <p:cNvPr id="9" name="文本框 8"/>
          <p:cNvSpPr txBox="1"/>
          <p:nvPr/>
        </p:nvSpPr>
        <p:spPr>
          <a:xfrm>
            <a:off x="6366510" y="5661660"/>
            <a:ext cx="434721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图4-28    多表视图的创建</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3.创建多表查询视图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4-10</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 name="矩形 1"/>
          <p:cNvSpPr/>
          <p:nvPr/>
        </p:nvSpPr>
        <p:spPr>
          <a:xfrm>
            <a:off x="1384300" y="2269490"/>
            <a:ext cx="4010660" cy="286131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在视图列表主窗口中双击打开视图view_name_class_phone，可以看到学生姓名、学生班级及电话号码已经对应显示。且在该视图中数据以班级自动分组，如图4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29所示。</a:t>
            </a:r>
          </a:p>
        </p:txBody>
      </p:sp>
      <p:sp>
        <p:nvSpPr>
          <p:cNvPr id="9" name="文本框 8"/>
          <p:cNvSpPr txBox="1"/>
          <p:nvPr/>
        </p:nvSpPr>
        <p:spPr>
          <a:xfrm>
            <a:off x="6366510" y="5871210"/>
            <a:ext cx="434721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图4-29    多表视图的数据窗口</a:t>
            </a:r>
          </a:p>
        </p:txBody>
      </p:sp>
      <p:pic>
        <p:nvPicPr>
          <p:cNvPr id="6" name="图片 5"/>
          <p:cNvPicPr>
            <a:picLocks noChangeAspect="1"/>
          </p:cNvPicPr>
          <p:nvPr/>
        </p:nvPicPr>
        <p:blipFill>
          <a:blip r:embed="rId4"/>
          <a:stretch>
            <a:fillRect/>
          </a:stretch>
        </p:blipFill>
        <p:spPr>
          <a:xfrm>
            <a:off x="6366510" y="922655"/>
            <a:ext cx="3150235" cy="4798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4.1.1  认识索引</a:t>
            </a:r>
          </a:p>
        </p:txBody>
      </p:sp>
      <p:sp>
        <p:nvSpPr>
          <p:cNvPr id="11" name="文本框 10"/>
          <p:cNvSpPr txBox="1"/>
          <p:nvPr/>
        </p:nvSpPr>
        <p:spPr>
          <a:xfrm>
            <a:off x="4570730" y="6343650"/>
            <a:ext cx="357886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   学生党员信息表设计</a:t>
            </a:r>
          </a:p>
        </p:txBody>
      </p:sp>
      <p:pic>
        <p:nvPicPr>
          <p:cNvPr id="6" name="图片 5"/>
          <p:cNvPicPr>
            <a:picLocks noChangeAspect="1"/>
          </p:cNvPicPr>
          <p:nvPr/>
        </p:nvPicPr>
        <p:blipFill>
          <a:blip r:embed="rId3"/>
          <a:stretch>
            <a:fillRect/>
          </a:stretch>
        </p:blipFill>
        <p:spPr>
          <a:xfrm>
            <a:off x="3101340" y="922655"/>
            <a:ext cx="5989320" cy="5356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3.创建多表查询视图</a:t>
            </a:r>
          </a:p>
        </p:txBody>
      </p:sp>
      <p:sp>
        <p:nvSpPr>
          <p:cNvPr id="59" name="MH_Other_1"/>
          <p:cNvSpPr/>
          <p:nvPr>
            <p:custDataLst>
              <p:tags r:id="rId1"/>
            </p:custDataLst>
          </p:nvPr>
        </p:nvSpPr>
        <p:spPr>
          <a:xfrm>
            <a:off x="72390" y="218186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4-10</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 name="矩形 1"/>
          <p:cNvSpPr/>
          <p:nvPr/>
        </p:nvSpPr>
        <p:spPr>
          <a:xfrm>
            <a:off x="1384300" y="2269490"/>
            <a:ext cx="4010660" cy="424624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如果想要以姓名来分组，则可以在“视图创建工具”窗口右下侧栏中的“GROUP BY”关键字后面添加“GROUP BY”，在弹出的窗口中选择“tb_student_member.name”，保存后关闭视图设计窗口，再次双击打开该视图，可以看到视图已经以姓名来分组，如图4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30所示。</a:t>
            </a:r>
          </a:p>
        </p:txBody>
      </p:sp>
      <p:sp>
        <p:nvSpPr>
          <p:cNvPr id="9" name="文本框 8"/>
          <p:cNvSpPr txBox="1"/>
          <p:nvPr/>
        </p:nvSpPr>
        <p:spPr>
          <a:xfrm>
            <a:off x="6316345" y="5626100"/>
            <a:ext cx="434721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图4-30    按姓名分组的视图</a:t>
            </a:r>
          </a:p>
        </p:txBody>
      </p:sp>
      <p:pic>
        <p:nvPicPr>
          <p:cNvPr id="3" name="图片 2"/>
          <p:cNvPicPr>
            <a:picLocks noChangeAspect="1"/>
          </p:cNvPicPr>
          <p:nvPr/>
        </p:nvPicPr>
        <p:blipFill>
          <a:blip r:embed="rId4"/>
          <a:stretch>
            <a:fillRect/>
          </a:stretch>
        </p:blipFill>
        <p:spPr>
          <a:xfrm>
            <a:off x="6463665" y="922655"/>
            <a:ext cx="3105785" cy="4703445"/>
          </a:xfrm>
          <a:prstGeom prst="rect">
            <a:avLst/>
          </a:prstGeom>
        </p:spPr>
      </p:pic>
      <p:sp>
        <p:nvSpPr>
          <p:cNvPr id="15" name="文本框 14">
            <a:extLst>
              <a:ext uri="{FF2B5EF4-FFF2-40B4-BE49-F238E27FC236}">
                <a16:creationId xmlns:a16="http://schemas.microsoft.com/office/drawing/2014/main" id="{403A2776-BC4F-40D4-BBBE-4546503ED862}"/>
              </a:ext>
            </a:extLst>
          </p:cNvPr>
          <p:cNvSpPr txBox="1"/>
          <p:nvPr/>
        </p:nvSpPr>
        <p:spPr>
          <a:xfrm>
            <a:off x="2911158" y="3721201"/>
            <a:ext cx="8065135" cy="961289"/>
          </a:xfrm>
          <a:prstGeom prst="rect">
            <a:avLst/>
          </a:prstGeom>
          <a:noFill/>
          <a:ln w="28575" cmpd="sng">
            <a:solidFill>
              <a:srgbClr val="FFC000"/>
            </a:solidFill>
            <a:prstDash val="solid"/>
          </a:ln>
        </p:spPr>
        <p:txBody>
          <a:bodyPr wrap="square" rtlCol="0">
            <a:spAutoFit/>
          </a:bodyPr>
          <a:lstStyle/>
          <a:p>
            <a:pPr indent="457200" fontAlgn="auto">
              <a:lnSpc>
                <a:spcPct val="150000"/>
              </a:lnSpc>
            </a:pPr>
            <a:r>
              <a:rPr lang="zh-CN" altLang="en-US" sz="2000" dirty="0">
                <a:latin typeface="微软雅黑" panose="020B0503020204020204" pitchFamily="34" charset="-122"/>
                <a:ea typeface="微软雅黑" panose="020B0503020204020204" pitchFamily="34" charset="-122"/>
              </a:rPr>
              <a:t>在添加“</a:t>
            </a:r>
            <a:r>
              <a:rPr lang="en-US" altLang="zh-CN" sz="2000" dirty="0">
                <a:latin typeface="微软雅黑" panose="020B0503020204020204" pitchFamily="34" charset="-122"/>
                <a:ea typeface="微软雅黑" panose="020B0503020204020204" pitchFamily="34" charset="-122"/>
              </a:rPr>
              <a:t>GROUP BY”</a:t>
            </a:r>
            <a:r>
              <a:rPr lang="zh-CN" altLang="en-US" sz="2000" dirty="0">
                <a:latin typeface="微软雅黑" panose="020B0503020204020204" pitchFamily="34" charset="-122"/>
                <a:ea typeface="微软雅黑" panose="020B0503020204020204" pitchFamily="34" charset="-122"/>
              </a:rPr>
              <a:t>条件时，不能选择视图中不存在的字段属性，否则会出现数据错乱的问题。</a:t>
            </a: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C426697-093C-4BE4-B1D3-D80C8E0DCB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710" y="3674745"/>
            <a:ext cx="2183448" cy="1007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4.2.2   创建视图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3.创建多表查询视图</a:t>
            </a:r>
          </a:p>
        </p:txBody>
      </p:sp>
      <p:grpSp>
        <p:nvGrpSpPr>
          <p:cNvPr id="29" name="Group 9"/>
          <p:cNvGrpSpPr/>
          <p:nvPr/>
        </p:nvGrpSpPr>
        <p:grpSpPr bwMode="auto">
          <a:xfrm>
            <a:off x="701675" y="1964055"/>
            <a:ext cx="10102215" cy="4603750"/>
            <a:chOff x="0" y="-340166"/>
            <a:chExt cx="6462375" cy="4066703"/>
          </a:xfrm>
        </p:grpSpPr>
        <p:sp>
          <p:nvSpPr>
            <p:cNvPr id="19" name="矩形 1"/>
            <p:cNvSpPr>
              <a:spLocks noChangeArrowheads="1"/>
            </p:cNvSpPr>
            <p:nvPr/>
          </p:nvSpPr>
          <p:spPr bwMode="auto">
            <a:xfrm>
              <a:off x="1025574" y="629066"/>
              <a:ext cx="4572000" cy="46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539750" algn="just">
                <a:lnSpc>
                  <a:spcPct val="150000"/>
                </a:lnSpc>
                <a:buFont typeface="Arial" panose="020B0604020202020204" pitchFamily="34" charset="0"/>
                <a:buNone/>
              </a:pPr>
              <a:endParaRPr lang="zh-CN" altLang="en-US" dirty="0"/>
            </a:p>
          </p:txBody>
        </p:sp>
        <p:grpSp>
          <p:nvGrpSpPr>
            <p:cNvPr id="31" name="Group 11"/>
            <p:cNvGrpSpPr/>
            <p:nvPr/>
          </p:nvGrpSpPr>
          <p:grpSpPr bwMode="auto">
            <a:xfrm>
              <a:off x="0" y="-340166"/>
              <a:ext cx="6462375" cy="4066703"/>
              <a:chOff x="0" y="-504496"/>
              <a:chExt cx="9065992" cy="6031289"/>
            </a:xfrm>
          </p:grpSpPr>
          <p:sp>
            <p:nvSpPr>
              <p:cNvPr id="33" name="Freeform 49"/>
              <p:cNvSpPr/>
              <p:nvPr/>
            </p:nvSpPr>
            <p:spPr bwMode="auto">
              <a:xfrm>
                <a:off x="0" y="-504496"/>
                <a:ext cx="9065992" cy="6031289"/>
              </a:xfrm>
              <a:custGeom>
                <a:avLst/>
                <a:gdLst>
                  <a:gd name="T0" fmla="*/ 156 w 3128"/>
                  <a:gd name="T1" fmla="*/ 705 h 1520"/>
                  <a:gd name="T2" fmla="*/ 146 w 3128"/>
                  <a:gd name="T3" fmla="*/ 1022 h 1520"/>
                  <a:gd name="T4" fmla="*/ 339 w 3128"/>
                  <a:gd name="T5" fmla="*/ 1085 h 1520"/>
                  <a:gd name="T6" fmla="*/ 792 w 3128"/>
                  <a:gd name="T7" fmla="*/ 1365 h 1520"/>
                  <a:gd name="T8" fmla="*/ 1053 w 3128"/>
                  <a:gd name="T9" fmla="*/ 1323 h 1520"/>
                  <a:gd name="T10" fmla="*/ 1679 w 3128"/>
                  <a:gd name="T11" fmla="*/ 1454 h 1520"/>
                  <a:gd name="T12" fmla="*/ 1881 w 3128"/>
                  <a:gd name="T13" fmla="*/ 1346 h 1520"/>
                  <a:gd name="T14" fmla="*/ 2656 w 3128"/>
                  <a:gd name="T15" fmla="*/ 1254 h 1520"/>
                  <a:gd name="T16" fmla="*/ 2750 w 3128"/>
                  <a:gd name="T17" fmla="*/ 1071 h 1520"/>
                  <a:gd name="T18" fmla="*/ 3075 w 3128"/>
                  <a:gd name="T19" fmla="*/ 767 h 1520"/>
                  <a:gd name="T20" fmla="*/ 2950 w 3128"/>
                  <a:gd name="T21" fmla="*/ 638 h 1520"/>
                  <a:gd name="T22" fmla="*/ 2870 w 3128"/>
                  <a:gd name="T23" fmla="*/ 360 h 1520"/>
                  <a:gd name="T24" fmla="*/ 2683 w 3128"/>
                  <a:gd name="T25" fmla="*/ 323 h 1520"/>
                  <a:gd name="T26" fmla="*/ 1962 w 3128"/>
                  <a:gd name="T27" fmla="*/ 95 h 1520"/>
                  <a:gd name="T28" fmla="*/ 1681 w 3128"/>
                  <a:gd name="T29" fmla="*/ 205 h 1520"/>
                  <a:gd name="T30" fmla="*/ 897 w 3128"/>
                  <a:gd name="T31" fmla="*/ 98 h 1520"/>
                  <a:gd name="T32" fmla="*/ 679 w 3128"/>
                  <a:gd name="T33" fmla="*/ 245 h 1520"/>
                  <a:gd name="T34" fmla="*/ 95 w 3128"/>
                  <a:gd name="T35" fmla="*/ 526 h 1520"/>
                  <a:gd name="T36" fmla="*/ 156 w 3128"/>
                  <a:gd name="T37" fmla="*/ 705 h 1520"/>
                  <a:gd name="T38" fmla="*/ 0 w 3128"/>
                  <a:gd name="T39" fmla="*/ 0 h 1520"/>
                  <a:gd name="T40" fmla="*/ 3128 w 3128"/>
                  <a:gd name="T41"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T38" t="T39" r="T40" b="T41"/>
                <a:pathLst>
                  <a:path w="3128" h="1520">
                    <a:moveTo>
                      <a:pt x="156" y="705"/>
                    </a:moveTo>
                    <a:cubicBezTo>
                      <a:pt x="5" y="791"/>
                      <a:pt x="0" y="933"/>
                      <a:pt x="146" y="1022"/>
                    </a:cubicBezTo>
                    <a:cubicBezTo>
                      <a:pt x="198" y="1054"/>
                      <a:pt x="265" y="1076"/>
                      <a:pt x="339" y="1085"/>
                    </a:cubicBezTo>
                    <a:cubicBezTo>
                      <a:pt x="333" y="1236"/>
                      <a:pt x="536" y="1361"/>
                      <a:pt x="792" y="1365"/>
                    </a:cubicBezTo>
                    <a:cubicBezTo>
                      <a:pt x="884" y="1367"/>
                      <a:pt x="975" y="1352"/>
                      <a:pt x="1053" y="1323"/>
                    </a:cubicBezTo>
                    <a:cubicBezTo>
                      <a:pt x="1164" y="1461"/>
                      <a:pt x="1444" y="1520"/>
                      <a:pt x="1679" y="1454"/>
                    </a:cubicBezTo>
                    <a:cubicBezTo>
                      <a:pt x="1763" y="1431"/>
                      <a:pt x="1834" y="1393"/>
                      <a:pt x="1881" y="1346"/>
                    </a:cubicBezTo>
                    <a:cubicBezTo>
                      <a:pt x="2138" y="1447"/>
                      <a:pt x="2485" y="1406"/>
                      <a:pt x="2656" y="1254"/>
                    </a:cubicBezTo>
                    <a:cubicBezTo>
                      <a:pt x="2718" y="1200"/>
                      <a:pt x="2750" y="1136"/>
                      <a:pt x="2750" y="1071"/>
                    </a:cubicBezTo>
                    <a:cubicBezTo>
                      <a:pt x="2982" y="1040"/>
                      <a:pt x="3128" y="903"/>
                      <a:pt x="3075" y="767"/>
                    </a:cubicBezTo>
                    <a:cubicBezTo>
                      <a:pt x="3056" y="717"/>
                      <a:pt x="3013" y="673"/>
                      <a:pt x="2950" y="638"/>
                    </a:cubicBezTo>
                    <a:cubicBezTo>
                      <a:pt x="3059" y="548"/>
                      <a:pt x="3023" y="424"/>
                      <a:pt x="2870" y="360"/>
                    </a:cubicBezTo>
                    <a:cubicBezTo>
                      <a:pt x="2815" y="337"/>
                      <a:pt x="2750" y="324"/>
                      <a:pt x="2683" y="323"/>
                    </a:cubicBezTo>
                    <a:cubicBezTo>
                      <a:pt x="2591" y="143"/>
                      <a:pt x="2268" y="41"/>
                      <a:pt x="1962" y="95"/>
                    </a:cubicBezTo>
                    <a:cubicBezTo>
                      <a:pt x="1852" y="115"/>
                      <a:pt x="1754" y="153"/>
                      <a:pt x="1681" y="205"/>
                    </a:cubicBezTo>
                    <a:cubicBezTo>
                      <a:pt x="1515" y="48"/>
                      <a:pt x="1164" y="0"/>
                      <a:pt x="897" y="98"/>
                    </a:cubicBezTo>
                    <a:cubicBezTo>
                      <a:pt x="801" y="133"/>
                      <a:pt x="725" y="184"/>
                      <a:pt x="679" y="245"/>
                    </a:cubicBezTo>
                    <a:cubicBezTo>
                      <a:pt x="386" y="227"/>
                      <a:pt x="125" y="353"/>
                      <a:pt x="95" y="526"/>
                    </a:cubicBezTo>
                    <a:cubicBezTo>
                      <a:pt x="85" y="588"/>
                      <a:pt x="106" y="650"/>
                      <a:pt x="156" y="705"/>
                    </a:cubicBezTo>
                  </a:path>
                </a:pathLst>
              </a:custGeom>
              <a:noFill/>
              <a:ln w="28575" cmpd="sng">
                <a:solidFill>
                  <a:schemeClr val="accent1"/>
                </a:solidFill>
                <a:round/>
              </a:ln>
              <a:extLst>
                <a:ext uri="{909E8E84-426E-40DD-AFC4-6F175D3DCCD1}">
                  <a14:hiddenFill xmlns:a14="http://schemas.microsoft.com/office/drawing/2010/main">
                    <a:solidFill>
                      <a:srgbClr val="FFFFFF"/>
                    </a:solidFill>
                  </a14:hiddenFill>
                </a:ext>
              </a:extLst>
            </p:spPr>
            <p:txBody>
              <a:bodyPr lIns="68586" tIns="34294" rIns="68586" bIns="34294"/>
              <a:lstStyle/>
              <a:p>
                <a:endParaRPr lang="zh-CN" altLang="en-US"/>
              </a:p>
            </p:txBody>
          </p:sp>
          <p:sp>
            <p:nvSpPr>
              <p:cNvPr id="4" name="Text Box 17"/>
              <p:cNvSpPr txBox="1">
                <a:spLocks noChangeArrowheads="1"/>
              </p:cNvSpPr>
              <p:nvPr/>
            </p:nvSpPr>
            <p:spPr bwMode="auto">
              <a:xfrm>
                <a:off x="8104681" y="4840640"/>
                <a:ext cx="263793" cy="15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303" tIns="41151" rIns="82303" bIns="41151" anchor="ctr"/>
              <a:lstStyle>
                <a:lvl1pPr defTabSz="822325" eaLnBrk="0" hangingPunct="0">
                  <a:defRPr sz="2000">
                    <a:solidFill>
                      <a:srgbClr val="000000"/>
                    </a:solidFill>
                    <a:latin typeface="微软雅黑" panose="020B0503020204020204" pitchFamily="34" charset="-122"/>
                    <a:ea typeface="微软雅黑" panose="020B0503020204020204" pitchFamily="34" charset="-122"/>
                  </a:defRPr>
                </a:lvl1pPr>
                <a:lvl2pPr marL="742950" indent="-285750" defTabSz="822325" eaLnBrk="0" hangingPunct="0">
                  <a:defRPr sz="2000">
                    <a:solidFill>
                      <a:srgbClr val="000000"/>
                    </a:solidFill>
                    <a:latin typeface="微软雅黑" panose="020B0503020204020204" pitchFamily="34" charset="-122"/>
                    <a:ea typeface="微软雅黑" panose="020B0503020204020204" pitchFamily="34" charset="-122"/>
                  </a:defRPr>
                </a:lvl2pPr>
                <a:lvl3pPr marL="1143000" indent="-228600" defTabSz="822325" eaLnBrk="0" hangingPunct="0">
                  <a:defRPr sz="2000">
                    <a:solidFill>
                      <a:srgbClr val="000000"/>
                    </a:solidFill>
                    <a:latin typeface="微软雅黑" panose="020B0503020204020204" pitchFamily="34" charset="-122"/>
                    <a:ea typeface="微软雅黑" panose="020B0503020204020204" pitchFamily="34" charset="-122"/>
                  </a:defRPr>
                </a:lvl3pPr>
                <a:lvl4pPr marL="1600200" indent="-228600" defTabSz="822325" eaLnBrk="0" hangingPunct="0">
                  <a:defRPr sz="2000">
                    <a:solidFill>
                      <a:srgbClr val="000000"/>
                    </a:solidFill>
                    <a:latin typeface="微软雅黑" panose="020B0503020204020204" pitchFamily="34" charset="-122"/>
                    <a:ea typeface="微软雅黑" panose="020B0503020204020204" pitchFamily="34" charset="-122"/>
                  </a:defRPr>
                </a:lvl4pPr>
                <a:lvl5pPr marL="2057400" indent="-228600" defTabSz="822325" eaLnBrk="0" hangingPunct="0">
                  <a:defRPr sz="2000">
                    <a:solidFill>
                      <a:srgbClr val="000000"/>
                    </a:solidFill>
                    <a:latin typeface="微软雅黑" panose="020B0503020204020204" pitchFamily="34" charset="-122"/>
                    <a:ea typeface="微软雅黑" panose="020B0503020204020204" pitchFamily="34" charset="-122"/>
                  </a:defRPr>
                </a:lvl5pPr>
                <a:lvl6pPr marL="2514600" indent="-228600" defTabSz="822325" eaLnBrk="0" fontAlgn="base" hangingPunct="0">
                  <a:spcBef>
                    <a:spcPct val="0"/>
                  </a:spcBef>
                  <a:spcAft>
                    <a:spcPct val="0"/>
                  </a:spcAft>
                  <a:defRPr sz="2000">
                    <a:solidFill>
                      <a:srgbClr val="000000"/>
                    </a:solidFill>
                    <a:latin typeface="微软雅黑" panose="020B0503020204020204" pitchFamily="34" charset="-122"/>
                    <a:ea typeface="微软雅黑" panose="020B0503020204020204" pitchFamily="34" charset="-122"/>
                  </a:defRPr>
                </a:lvl6pPr>
                <a:lvl7pPr marL="2971800" indent="-228600" defTabSz="822325" eaLnBrk="0" fontAlgn="base" hangingPunct="0">
                  <a:spcBef>
                    <a:spcPct val="0"/>
                  </a:spcBef>
                  <a:spcAft>
                    <a:spcPct val="0"/>
                  </a:spcAft>
                  <a:defRPr sz="2000">
                    <a:solidFill>
                      <a:srgbClr val="000000"/>
                    </a:solidFill>
                    <a:latin typeface="微软雅黑" panose="020B0503020204020204" pitchFamily="34" charset="-122"/>
                    <a:ea typeface="微软雅黑" panose="020B0503020204020204" pitchFamily="34" charset="-122"/>
                  </a:defRPr>
                </a:lvl7pPr>
                <a:lvl8pPr marL="3429000" indent="-228600" defTabSz="822325" eaLnBrk="0" fontAlgn="base" hangingPunct="0">
                  <a:spcBef>
                    <a:spcPct val="0"/>
                  </a:spcBef>
                  <a:spcAft>
                    <a:spcPct val="0"/>
                  </a:spcAft>
                  <a:defRPr sz="2000">
                    <a:solidFill>
                      <a:srgbClr val="000000"/>
                    </a:solidFill>
                    <a:latin typeface="微软雅黑" panose="020B0503020204020204" pitchFamily="34" charset="-122"/>
                    <a:ea typeface="微软雅黑" panose="020B0503020204020204" pitchFamily="34" charset="-122"/>
                  </a:defRPr>
                </a:lvl8pPr>
                <a:lvl9pPr marL="3886200" indent="-228600" defTabSz="822325" eaLnBrk="0" fontAlgn="base" hangingPunct="0">
                  <a:spcBef>
                    <a:spcPct val="0"/>
                  </a:spcBef>
                  <a:spcAft>
                    <a:spcPct val="0"/>
                  </a:spcAft>
                  <a:defRPr sz="2000">
                    <a:solidFill>
                      <a:srgbClr val="000000"/>
                    </a:solidFill>
                    <a:latin typeface="微软雅黑" panose="020B0503020204020204" pitchFamily="34" charset="-122"/>
                    <a:ea typeface="微软雅黑" panose="020B0503020204020204" pitchFamily="34" charset="-122"/>
                  </a:defRPr>
                </a:lvl9pPr>
              </a:lstStyle>
              <a:p>
                <a:pPr algn="ctr" eaLnBrk="1" hangingPunct="1">
                  <a:lnSpc>
                    <a:spcPct val="150000"/>
                  </a:lnSpc>
                  <a:buFont typeface="Arial" panose="020B0604020202020204" pitchFamily="34" charset="0"/>
                  <a:buNone/>
                </a:pPr>
                <a:endParaRPr lang="en-US" sz="2200">
                  <a:solidFill>
                    <a:srgbClr val="FFFFFF"/>
                  </a:solidFill>
                  <a:latin typeface="Arial" panose="020B0604020202020204" pitchFamily="34" charset="0"/>
                  <a:cs typeface="Arial" panose="020B0604020202020204" pitchFamily="34" charset="0"/>
                </a:endParaRPr>
              </a:p>
            </p:txBody>
          </p:sp>
        </p:grpSp>
      </p:grpSp>
      <p:sp>
        <p:nvSpPr>
          <p:cNvPr id="100" name="文本框 99"/>
          <p:cNvSpPr txBox="1"/>
          <p:nvPr/>
        </p:nvSpPr>
        <p:spPr>
          <a:xfrm>
            <a:off x="2131695" y="2599690"/>
            <a:ext cx="7493635" cy="3322955"/>
          </a:xfrm>
          <a:prstGeom prst="rect">
            <a:avLst/>
          </a:prstGeom>
          <a:noFill/>
          <a:ln w="9525">
            <a:noFill/>
          </a:ln>
        </p:spPr>
        <p:txBody>
          <a:bodyPr wrap="square">
            <a:spAutoFit/>
          </a:bodyPr>
          <a:lstStyle/>
          <a:p>
            <a:pPr indent="457200" fontAlgn="auto">
              <a:lnSpc>
                <a:spcPct val="150000"/>
              </a:lnSpc>
            </a:pPr>
            <a:r>
              <a:rPr lang="zh-CN" sz="2000">
                <a:latin typeface="微软雅黑" panose="020B0503020204020204" pitchFamily="34" charset="-122"/>
                <a:ea typeface="微软雅黑" panose="020B0503020204020204" pitchFamily="34" charset="-122"/>
              </a:rPr>
              <a:t>从上面的例子中可以看到，创建视图的核心问题就是选择合适的select语句，而在上例中也加入了where子句、group by子句和order by子句，根据select语句的语法，在创建视图时使用的select语句还可以包括聚合函数，如sum、min、max和count等，也可以加入表内连接和表外连接及记录联合等语句，让原本复杂的查询转化为相对简单的视图，简化在频繁使用查询命令时的操作。</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4.2.3   查看视图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1.使用show tables语句查看视图</a:t>
            </a:r>
          </a:p>
        </p:txBody>
      </p:sp>
      <p:sp>
        <p:nvSpPr>
          <p:cNvPr id="5" name="矩形 1"/>
          <p:cNvSpPr/>
          <p:nvPr/>
        </p:nvSpPr>
        <p:spPr>
          <a:xfrm>
            <a:off x="316230" y="2269490"/>
            <a:ext cx="513016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在Navicat中打开chapter4数据库，新建查询窗口，在窗口中输入如下语句。</a:t>
            </a:r>
          </a:p>
        </p:txBody>
      </p:sp>
      <p:sp>
        <p:nvSpPr>
          <p:cNvPr id="3" name="文本框 2"/>
          <p:cNvSpPr txBox="1"/>
          <p:nvPr/>
        </p:nvSpPr>
        <p:spPr>
          <a:xfrm>
            <a:off x="316230" y="3393440"/>
            <a:ext cx="4260215" cy="4914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show tables</a:t>
            </a:r>
          </a:p>
        </p:txBody>
      </p:sp>
      <p:sp>
        <p:nvSpPr>
          <p:cNvPr id="6" name="矩形 1"/>
          <p:cNvSpPr/>
          <p:nvPr/>
        </p:nvSpPr>
        <p:spPr>
          <a:xfrm>
            <a:off x="316230" y="4012565"/>
            <a:ext cx="513016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运行命令后，可以看到本数据库中所有的数据表和视图列表，如图4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31所示。</a:t>
            </a:r>
          </a:p>
        </p:txBody>
      </p:sp>
      <p:pic>
        <p:nvPicPr>
          <p:cNvPr id="7" name="图片 6"/>
          <p:cNvPicPr>
            <a:picLocks noChangeAspect="1"/>
          </p:cNvPicPr>
          <p:nvPr/>
        </p:nvPicPr>
        <p:blipFill>
          <a:blip r:embed="rId3"/>
          <a:stretch>
            <a:fillRect/>
          </a:stretch>
        </p:blipFill>
        <p:spPr>
          <a:xfrm>
            <a:off x="6301105" y="1383030"/>
            <a:ext cx="5615940" cy="3832860"/>
          </a:xfrm>
          <a:prstGeom prst="rect">
            <a:avLst/>
          </a:prstGeom>
        </p:spPr>
      </p:pic>
      <p:sp>
        <p:nvSpPr>
          <p:cNvPr id="9" name="文本框 8"/>
          <p:cNvSpPr txBox="1"/>
          <p:nvPr/>
        </p:nvSpPr>
        <p:spPr>
          <a:xfrm>
            <a:off x="7164070" y="5215890"/>
            <a:ext cx="434721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图4-31    数据表和视图列表</a:t>
            </a:r>
          </a:p>
        </p:txBody>
      </p:sp>
      <p:sp>
        <p:nvSpPr>
          <p:cNvPr id="8" name="文本框 7"/>
          <p:cNvSpPr txBox="1"/>
          <p:nvPr/>
        </p:nvSpPr>
        <p:spPr>
          <a:xfrm>
            <a:off x="1387792" y="5735320"/>
            <a:ext cx="9826625" cy="1014730"/>
          </a:xfrm>
          <a:prstGeom prst="rect">
            <a:avLst/>
          </a:prstGeom>
          <a:noFill/>
          <a:ln w="28575" cmpd="sng">
            <a:solidFill>
              <a:srgbClr val="0070C0"/>
            </a:solidFill>
            <a:prstDash val="solid"/>
          </a:ln>
        </p:spPr>
        <p:txBody>
          <a:bodyPr wrap="square">
            <a:spAutoFit/>
          </a:bodyPr>
          <a:lstStyle/>
          <a:p>
            <a:pPr indent="457200" algn="just" fontAlgn="auto">
              <a:lnSpc>
                <a:spcPct val="150000"/>
              </a:lnSpc>
            </a:pPr>
            <a:r>
              <a:rPr sz="2000">
                <a:latin typeface="微软雅黑" panose="020B0503020204020204" pitchFamily="34" charset="-122"/>
                <a:ea typeface="微软雅黑" panose="020B0503020204020204" pitchFamily="34" charset="-122"/>
                <a:sym typeface="+mn-ea"/>
              </a:rPr>
              <a:t>采用这种方式可以列出数据库中所有的表和视图，但是只能看到表和视图的名字。如果想知道更加详细的信息，可以使用show table status语句。</a:t>
            </a:r>
          </a:p>
        </p:txBody>
      </p:sp>
      <p:pic>
        <p:nvPicPr>
          <p:cNvPr id="10" name="图片 9">
            <a:extLst>
              <a:ext uri="{FF2B5EF4-FFF2-40B4-BE49-F238E27FC236}">
                <a16:creationId xmlns:a16="http://schemas.microsoft.com/office/drawing/2014/main" id="{8FBC6351-38A6-4F4C-BE51-B01939F951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 y="5124292"/>
            <a:ext cx="2067001" cy="7026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4.2.3   查看视图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2.使用show table status语句查看视图</a:t>
            </a:r>
          </a:p>
        </p:txBody>
      </p:sp>
      <p:sp>
        <p:nvSpPr>
          <p:cNvPr id="5" name="矩形 1"/>
          <p:cNvSpPr/>
          <p:nvPr/>
        </p:nvSpPr>
        <p:spPr>
          <a:xfrm>
            <a:off x="316230" y="2269490"/>
            <a:ext cx="513016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在Navicat窗口中新建查询，在查询编辑器中输入如下命令。</a:t>
            </a:r>
          </a:p>
        </p:txBody>
      </p:sp>
      <p:sp>
        <p:nvSpPr>
          <p:cNvPr id="3" name="文本框 2"/>
          <p:cNvSpPr txBox="1"/>
          <p:nvPr/>
        </p:nvSpPr>
        <p:spPr>
          <a:xfrm>
            <a:off x="316230" y="3393440"/>
            <a:ext cx="5567680" cy="4914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show table status from chapter4</a:t>
            </a:r>
          </a:p>
        </p:txBody>
      </p:sp>
      <p:sp>
        <p:nvSpPr>
          <p:cNvPr id="6" name="矩形 1"/>
          <p:cNvSpPr/>
          <p:nvPr/>
        </p:nvSpPr>
        <p:spPr>
          <a:xfrm>
            <a:off x="316230" y="4012565"/>
            <a:ext cx="5130165" cy="147637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运行命令后，在结果栏中可以看到chapter4数据库中所有的表和视图的详细信息，如图4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32所示。</a:t>
            </a:r>
          </a:p>
        </p:txBody>
      </p:sp>
      <p:sp>
        <p:nvSpPr>
          <p:cNvPr id="9" name="文本框 8"/>
          <p:cNvSpPr txBox="1"/>
          <p:nvPr/>
        </p:nvSpPr>
        <p:spPr>
          <a:xfrm>
            <a:off x="6033135" y="5215890"/>
            <a:ext cx="57873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图4-32    使用show table status语句查询得到的结果</a:t>
            </a:r>
          </a:p>
        </p:txBody>
      </p:sp>
      <p:pic>
        <p:nvPicPr>
          <p:cNvPr id="4" name="图片 3"/>
          <p:cNvPicPr>
            <a:picLocks noChangeAspect="1"/>
          </p:cNvPicPr>
          <p:nvPr/>
        </p:nvPicPr>
        <p:blipFill>
          <a:blip r:embed="rId3"/>
          <a:stretch>
            <a:fillRect/>
          </a:stretch>
        </p:blipFill>
        <p:spPr>
          <a:xfrm>
            <a:off x="6033135" y="887730"/>
            <a:ext cx="5928360" cy="43281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4.2.3   查看视图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3.使用show create view语句查看视图</a:t>
            </a:r>
          </a:p>
        </p:txBody>
      </p:sp>
      <p:sp>
        <p:nvSpPr>
          <p:cNvPr id="5" name="矩形 1"/>
          <p:cNvSpPr/>
          <p:nvPr/>
        </p:nvSpPr>
        <p:spPr>
          <a:xfrm>
            <a:off x="316230" y="1990725"/>
            <a:ext cx="5130165" cy="239966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上述两个命令都要列出数据库中所有的表和视图信息，而使用show create view命令则可以列出某个视图的具体信息。在Navicat中新建查询窗口，在查询编辑器中输入如下命令。</a:t>
            </a:r>
          </a:p>
        </p:txBody>
      </p:sp>
      <p:sp>
        <p:nvSpPr>
          <p:cNvPr id="3" name="文本框 2"/>
          <p:cNvSpPr txBox="1"/>
          <p:nvPr/>
        </p:nvSpPr>
        <p:spPr>
          <a:xfrm>
            <a:off x="316230" y="4467860"/>
            <a:ext cx="5946775" cy="4914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show create view view_name_class_phone</a:t>
            </a:r>
          </a:p>
        </p:txBody>
      </p:sp>
      <p:sp>
        <p:nvSpPr>
          <p:cNvPr id="6" name="矩形 1"/>
          <p:cNvSpPr/>
          <p:nvPr/>
        </p:nvSpPr>
        <p:spPr>
          <a:xfrm>
            <a:off x="264160" y="5029835"/>
            <a:ext cx="6177280" cy="147637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运行命令后，可以查看view_name_class_phone视图的名称、SQL语句、字符集和校验方式四种信息，如图4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33所示。</a:t>
            </a:r>
          </a:p>
        </p:txBody>
      </p:sp>
      <p:sp>
        <p:nvSpPr>
          <p:cNvPr id="9" name="文本框 8"/>
          <p:cNvSpPr txBox="1"/>
          <p:nvPr/>
        </p:nvSpPr>
        <p:spPr>
          <a:xfrm>
            <a:off x="6711950" y="4959350"/>
            <a:ext cx="530860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图4-33   使用show create view语句查看视图信息   </a:t>
            </a:r>
          </a:p>
        </p:txBody>
      </p:sp>
      <p:pic>
        <p:nvPicPr>
          <p:cNvPr id="7" name="图片 6"/>
          <p:cNvPicPr>
            <a:picLocks noChangeAspect="1"/>
          </p:cNvPicPr>
          <p:nvPr/>
        </p:nvPicPr>
        <p:blipFill>
          <a:blip r:embed="rId3"/>
          <a:stretch>
            <a:fillRect/>
          </a:stretch>
        </p:blipFill>
        <p:spPr>
          <a:xfrm>
            <a:off x="6552565" y="842645"/>
            <a:ext cx="5360035" cy="3934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4.2.3   查看视图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4.使用describe命令查看视图</a:t>
            </a:r>
          </a:p>
        </p:txBody>
      </p:sp>
      <p:sp>
        <p:nvSpPr>
          <p:cNvPr id="5" name="矩形 1"/>
          <p:cNvSpPr/>
          <p:nvPr/>
        </p:nvSpPr>
        <p:spPr>
          <a:xfrm>
            <a:off x="316230" y="1990725"/>
            <a:ext cx="5264785" cy="1014730"/>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在Navicat中新建查询，在查询编辑器中输入如下命令。</a:t>
            </a:r>
          </a:p>
        </p:txBody>
      </p:sp>
      <p:sp>
        <p:nvSpPr>
          <p:cNvPr id="3" name="文本框 2"/>
          <p:cNvSpPr txBox="1"/>
          <p:nvPr/>
        </p:nvSpPr>
        <p:spPr>
          <a:xfrm>
            <a:off x="513080" y="3005455"/>
            <a:ext cx="5067300" cy="4914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describe view_name_class_phone</a:t>
            </a:r>
          </a:p>
        </p:txBody>
      </p:sp>
      <p:sp>
        <p:nvSpPr>
          <p:cNvPr id="6" name="矩形 1"/>
          <p:cNvSpPr/>
          <p:nvPr/>
        </p:nvSpPr>
        <p:spPr>
          <a:xfrm>
            <a:off x="581025" y="3482975"/>
            <a:ext cx="4091305" cy="147637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运行命令后，可以在结果栏中看到视图的字段信息，如图4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34所示。</a:t>
            </a:r>
          </a:p>
        </p:txBody>
      </p:sp>
      <p:sp>
        <p:nvSpPr>
          <p:cNvPr id="9" name="文本框 8"/>
          <p:cNvSpPr txBox="1"/>
          <p:nvPr/>
        </p:nvSpPr>
        <p:spPr>
          <a:xfrm>
            <a:off x="6638925" y="5757545"/>
            <a:ext cx="530860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图4-34   使用describe命令查看视图</a:t>
            </a:r>
          </a:p>
        </p:txBody>
      </p:sp>
      <p:pic>
        <p:nvPicPr>
          <p:cNvPr id="4" name="图片 3"/>
          <p:cNvPicPr>
            <a:picLocks noChangeAspect="1"/>
          </p:cNvPicPr>
          <p:nvPr/>
        </p:nvPicPr>
        <p:blipFill>
          <a:blip r:embed="rId3"/>
          <a:stretch>
            <a:fillRect/>
          </a:stretch>
        </p:blipFill>
        <p:spPr>
          <a:xfrm>
            <a:off x="5760085" y="1060450"/>
            <a:ext cx="6187440" cy="45567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4.2.3   查看视图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5.通过查看系统表查看视图</a:t>
            </a:r>
          </a:p>
        </p:txBody>
      </p:sp>
      <p:sp>
        <p:nvSpPr>
          <p:cNvPr id="5" name="矩形 1"/>
          <p:cNvSpPr/>
          <p:nvPr/>
        </p:nvSpPr>
        <p:spPr>
          <a:xfrm>
            <a:off x="316230" y="1990725"/>
            <a:ext cx="5264785" cy="147637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在Navicat中双击进入information_schema数据库并新建查询，在查询编辑器中输入如下命令。</a:t>
            </a:r>
          </a:p>
        </p:txBody>
      </p:sp>
      <p:sp>
        <p:nvSpPr>
          <p:cNvPr id="3" name="文本框 2"/>
          <p:cNvSpPr txBox="1"/>
          <p:nvPr/>
        </p:nvSpPr>
        <p:spPr>
          <a:xfrm>
            <a:off x="184150" y="3663315"/>
            <a:ext cx="5396230" cy="89154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select * from views where TABLE_NAME =  'view_name_class_phone' </a:t>
            </a:r>
          </a:p>
        </p:txBody>
      </p:sp>
      <p:sp>
        <p:nvSpPr>
          <p:cNvPr id="6" name="矩形 1"/>
          <p:cNvSpPr/>
          <p:nvPr/>
        </p:nvSpPr>
        <p:spPr>
          <a:xfrm>
            <a:off x="316230" y="4754245"/>
            <a:ext cx="4979670" cy="147637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运行命令后在结果栏中显示view_name_class_phone视图的详细信息，如图4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35所示。</a:t>
            </a:r>
          </a:p>
        </p:txBody>
      </p:sp>
      <p:sp>
        <p:nvSpPr>
          <p:cNvPr id="9" name="文本框 8"/>
          <p:cNvSpPr txBox="1"/>
          <p:nvPr/>
        </p:nvSpPr>
        <p:spPr>
          <a:xfrm>
            <a:off x="6858635" y="5588000"/>
            <a:ext cx="530860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图4-35   系统表内的视图信息</a:t>
            </a:r>
          </a:p>
        </p:txBody>
      </p:sp>
      <p:pic>
        <p:nvPicPr>
          <p:cNvPr id="10" name="图片 9"/>
          <p:cNvPicPr>
            <a:picLocks noChangeAspect="1"/>
          </p:cNvPicPr>
          <p:nvPr/>
        </p:nvPicPr>
        <p:blipFill>
          <a:blip r:embed="rId3"/>
          <a:stretch>
            <a:fillRect/>
          </a:stretch>
        </p:blipFill>
        <p:spPr>
          <a:xfrm>
            <a:off x="5822950" y="1561465"/>
            <a:ext cx="5654040" cy="3954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4.2.3   查看视图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6.通过Navicat可视化工具查看视图</a:t>
            </a:r>
          </a:p>
        </p:txBody>
      </p:sp>
      <p:sp>
        <p:nvSpPr>
          <p:cNvPr id="51213" name="AutoShape 3"/>
          <p:cNvSpPr/>
          <p:nvPr/>
        </p:nvSpPr>
        <p:spPr>
          <a:xfrm>
            <a:off x="1218565" y="2020570"/>
            <a:ext cx="9475470" cy="3905250"/>
          </a:xfrm>
          <a:prstGeom prst="cloudCallout">
            <a:avLst>
              <a:gd name="adj1" fmla="val -33352"/>
              <a:gd name="adj2" fmla="val 63745"/>
            </a:avLst>
          </a:prstGeom>
          <a:solidFill>
            <a:srgbClr val="F8F8F8"/>
          </a:solidFill>
          <a:ln w="9525" cap="flat" cmpd="sng">
            <a:solidFill>
              <a:srgbClr val="ED7D31"/>
            </a:solidFill>
            <a:prstDash val="solid"/>
            <a:headEnd type="none" w="med" len="med"/>
            <a:tailEnd type="none" w="med" len="med"/>
          </a:ln>
        </p:spPr>
        <p:txBody>
          <a:bodyPr/>
          <a:lstStyle/>
          <a:p>
            <a:pPr>
              <a:lnSpc>
                <a:spcPct val="150000"/>
              </a:lnSpc>
              <a:buFont typeface="Arial" panose="020B0604020202020204" pitchFamily="34" charset="0"/>
              <a:buNone/>
            </a:pPr>
            <a:endParaRPr lang="zh-CN" altLang="en-US" dirty="0">
              <a:latin typeface="微软雅黑" panose="020B0503020204020204" pitchFamily="34" charset="-122"/>
            </a:endParaRPr>
          </a:p>
        </p:txBody>
      </p:sp>
      <p:sp>
        <p:nvSpPr>
          <p:cNvPr id="51214" name="矩形 1"/>
          <p:cNvSpPr/>
          <p:nvPr/>
        </p:nvSpPr>
        <p:spPr>
          <a:xfrm>
            <a:off x="2270887" y="2575147"/>
            <a:ext cx="6932399" cy="2399665"/>
          </a:xfrm>
          <a:prstGeom prst="rect">
            <a:avLst/>
          </a:prstGeom>
          <a:noFill/>
          <a:ln w="9525">
            <a:noFill/>
          </a:ln>
        </p:spPr>
        <p:txBody>
          <a:bodyPr wrap="square">
            <a:spAutoFit/>
          </a:bodyPr>
          <a:lstStyle/>
          <a:p>
            <a:pPr indent="539750">
              <a:lnSpc>
                <a:spcPct val="150000"/>
              </a:lnSpc>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双击打开chapter4数据库，单击“视图”按钮切换到视图列表窗口，即可查看所有该数据库中的视图。右击其中某一个视图，在弹出的快捷菜单中选择“设计视图”命令即可查看该视图创建时所用的SQL语句。在该窗口中还可以单击“预览”和“解释”按钮进行视图数据和相关属性的查看。</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4.2.4   删除视图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1.使用drop view语句删除视图</a:t>
            </a:r>
          </a:p>
        </p:txBody>
      </p:sp>
      <p:sp>
        <p:nvSpPr>
          <p:cNvPr id="100" name="文本框 99"/>
          <p:cNvSpPr txBox="1"/>
          <p:nvPr/>
        </p:nvSpPr>
        <p:spPr>
          <a:xfrm>
            <a:off x="264160" y="2104390"/>
            <a:ext cx="11184890" cy="553085"/>
          </a:xfrm>
          <a:prstGeom prst="rect">
            <a:avLst/>
          </a:prstGeom>
          <a:noFill/>
          <a:ln w="9525">
            <a:noFill/>
          </a:ln>
        </p:spPr>
        <p:txBody>
          <a:bodyPr wrap="square">
            <a:spAutoFit/>
          </a:bodyPr>
          <a:lstStyle/>
          <a:p>
            <a:pPr indent="457200" fontAlgn="auto">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在</a:t>
            </a:r>
            <a:r>
              <a:rPr lang="en-US" sz="2000" b="0">
                <a:latin typeface="微软雅黑" panose="020B0503020204020204" pitchFamily="34" charset="-122"/>
                <a:ea typeface="微软雅黑" panose="020B0503020204020204" pitchFamily="34" charset="-122"/>
                <a:cs typeface="微软雅黑" panose="020B0503020204020204" pitchFamily="34" charset="-122"/>
              </a:rPr>
              <a:t>Navicat</a:t>
            </a:r>
            <a:r>
              <a:rPr lang="zh-CN" sz="2000" b="0">
                <a:latin typeface="微软雅黑" panose="020B0503020204020204" pitchFamily="34" charset="-122"/>
                <a:ea typeface="微软雅黑" panose="020B0503020204020204" pitchFamily="34" charset="-122"/>
                <a:cs typeface="微软雅黑" panose="020B0503020204020204" pitchFamily="34" charset="-122"/>
              </a:rPr>
              <a:t>中新建查询，在查询编辑器中输入如下命令。</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2752090" y="2814955"/>
            <a:ext cx="5396230" cy="4914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drop view view_name_phone</a:t>
            </a:r>
          </a:p>
        </p:txBody>
      </p:sp>
      <p:sp>
        <p:nvSpPr>
          <p:cNvPr id="8" name="文本框 7"/>
          <p:cNvSpPr txBox="1"/>
          <p:nvPr/>
        </p:nvSpPr>
        <p:spPr>
          <a:xfrm>
            <a:off x="581025" y="3306445"/>
            <a:ext cx="10172306" cy="961289"/>
          </a:xfrm>
          <a:prstGeom prst="rect">
            <a:avLst/>
          </a:prstGeom>
          <a:noFill/>
          <a:ln w="28575" cmpd="sng">
            <a:solidFill>
              <a:srgbClr val="0070C0"/>
            </a:solidFill>
            <a:prstDash val="solid"/>
          </a:ln>
        </p:spPr>
        <p:txBody>
          <a:bodyPr wrap="square">
            <a:spAutoFit/>
          </a:bodyPr>
          <a:lstStyle/>
          <a:p>
            <a:pPr indent="457200" algn="just" fontAlgn="auto">
              <a:lnSpc>
                <a:spcPct val="150000"/>
              </a:lnSpc>
            </a:pPr>
            <a:r>
              <a:rPr sz="2000" dirty="0" err="1">
                <a:latin typeface="微软雅黑" panose="020B0503020204020204" pitchFamily="34" charset="-122"/>
                <a:ea typeface="微软雅黑" panose="020B0503020204020204" pitchFamily="34" charset="-122"/>
                <a:sym typeface="+mn-ea"/>
              </a:rPr>
              <a:t>运行命令后，在Navicat主窗口中单击“视图”按钮进入视图列表窗口，可以看到view_name_phone视图已经被删除</a:t>
            </a:r>
            <a:r>
              <a:rPr sz="2000" dirty="0">
                <a:latin typeface="微软雅黑" panose="020B0503020204020204" pitchFamily="34" charset="-122"/>
                <a:ea typeface="微软雅黑" panose="020B0503020204020204" pitchFamily="34" charset="-122"/>
                <a:sym typeface="+mn-ea"/>
              </a:rPr>
              <a:t>。</a:t>
            </a:r>
          </a:p>
        </p:txBody>
      </p:sp>
      <p:sp>
        <p:nvSpPr>
          <p:cNvPr id="16" name="文本框 15">
            <a:extLst>
              <a:ext uri="{FF2B5EF4-FFF2-40B4-BE49-F238E27FC236}">
                <a16:creationId xmlns:a16="http://schemas.microsoft.com/office/drawing/2014/main" id="{69478E90-0035-460B-AACA-1AB7016158D7}"/>
              </a:ext>
            </a:extLst>
          </p:cNvPr>
          <p:cNvSpPr txBox="1"/>
          <p:nvPr/>
        </p:nvSpPr>
        <p:spPr>
          <a:xfrm>
            <a:off x="2688196" y="4970145"/>
            <a:ext cx="8065135" cy="1422954"/>
          </a:xfrm>
          <a:prstGeom prst="rect">
            <a:avLst/>
          </a:prstGeom>
          <a:noFill/>
          <a:ln w="28575" cmpd="sng">
            <a:solidFill>
              <a:srgbClr val="FFC000"/>
            </a:solidFill>
            <a:prstDash val="solid"/>
          </a:ln>
        </p:spPr>
        <p:txBody>
          <a:bodyPr wrap="square" rtlCol="0">
            <a:spAutoFit/>
          </a:bodyPr>
          <a:lstStyle/>
          <a:p>
            <a:pPr indent="457200" fontAlgn="auto">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个别时候视图列表中仍存在被</a:t>
            </a:r>
            <a:r>
              <a:rPr lang="en-US" altLang="zh-CN" sz="2000" dirty="0">
                <a:solidFill>
                  <a:srgbClr val="FF0000"/>
                </a:solidFill>
                <a:latin typeface="微软雅黑" panose="020B0503020204020204" pitchFamily="34" charset="-122"/>
                <a:ea typeface="微软雅黑" panose="020B0503020204020204" pitchFamily="34" charset="-122"/>
              </a:rPr>
              <a:t>drop</a:t>
            </a:r>
            <a:r>
              <a:rPr lang="zh-CN" altLang="en-US" sz="2000" dirty="0">
                <a:solidFill>
                  <a:srgbClr val="FF0000"/>
                </a:solidFill>
                <a:latin typeface="微软雅黑" panose="020B0503020204020204" pitchFamily="34" charset="-122"/>
                <a:ea typeface="微软雅黑" panose="020B0503020204020204" pitchFamily="34" charset="-122"/>
              </a:rPr>
              <a:t>命令删除的视图，在视图列表窗口空白处右击，在弹出的快捷菜单中选择“刷新”命令，即可看到被删除后的视图列表。</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702466A3-3120-4865-A993-6CC714586F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95" y="4970145"/>
            <a:ext cx="2107301" cy="716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4.2.4   删除视图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1.使用drop view语句删除视图</a:t>
            </a:r>
          </a:p>
        </p:txBody>
      </p:sp>
      <p:sp>
        <p:nvSpPr>
          <p:cNvPr id="4" name="文本框 3"/>
          <p:cNvSpPr txBox="1"/>
          <p:nvPr/>
        </p:nvSpPr>
        <p:spPr>
          <a:xfrm>
            <a:off x="264160" y="2284355"/>
            <a:ext cx="11184890" cy="553085"/>
          </a:xfrm>
          <a:prstGeom prst="rect">
            <a:avLst/>
          </a:prstGeom>
          <a:noFill/>
          <a:ln w="9525">
            <a:noFill/>
          </a:ln>
        </p:spPr>
        <p:txBody>
          <a:bodyPr wrap="square">
            <a:spAutoFit/>
          </a:bodyPr>
          <a:lstStyle/>
          <a:p>
            <a:pPr indent="457200" fontAlgn="auto">
              <a:lnSpc>
                <a:spcPct val="150000"/>
              </a:lnSpc>
            </a:pPr>
            <a:r>
              <a:rPr sz="2000" b="0" dirty="0" err="1">
                <a:latin typeface="微软雅黑" panose="020B0503020204020204" pitchFamily="34" charset="-122"/>
                <a:ea typeface="微软雅黑" panose="020B0503020204020204" pitchFamily="34" charset="-122"/>
                <a:cs typeface="微软雅黑" panose="020B0503020204020204" pitchFamily="34" charset="-122"/>
              </a:rPr>
              <a:t>使用drop</a:t>
            </a:r>
            <a:r>
              <a:rPr sz="2000" b="0" dirty="0">
                <a:latin typeface="微软雅黑" panose="020B0503020204020204" pitchFamily="34" charset="-122"/>
                <a:ea typeface="微软雅黑" panose="020B0503020204020204" pitchFamily="34" charset="-122"/>
                <a:cs typeface="微软雅黑" panose="020B0503020204020204" pitchFamily="34" charset="-122"/>
              </a:rPr>
              <a:t> </a:t>
            </a:r>
            <a:r>
              <a:rPr sz="2000" b="0" dirty="0" err="1">
                <a:latin typeface="微软雅黑" panose="020B0503020204020204" pitchFamily="34" charset="-122"/>
                <a:ea typeface="微软雅黑" panose="020B0503020204020204" pitchFamily="34" charset="-122"/>
                <a:cs typeface="微软雅黑" panose="020B0503020204020204" pitchFamily="34" charset="-122"/>
              </a:rPr>
              <a:t>view命令也可以一次删除多个视图，命令语句如下</a:t>
            </a:r>
            <a:r>
              <a:rPr sz="2000" b="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6" name="文本框 5"/>
          <p:cNvSpPr txBox="1"/>
          <p:nvPr/>
        </p:nvSpPr>
        <p:spPr>
          <a:xfrm>
            <a:off x="1932861" y="2854960"/>
            <a:ext cx="7231380" cy="49149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dirty="0">
                <a:latin typeface="微软雅黑" panose="020B0503020204020204" pitchFamily="34" charset="-122"/>
                <a:ea typeface="微软雅黑" panose="020B0503020204020204" pitchFamily="34" charset="-122"/>
                <a:sym typeface="+mn-ea"/>
              </a:rPr>
              <a:t>drop view </a:t>
            </a:r>
            <a:r>
              <a:rPr lang="en-US" altLang="zh-CN" sz="2000" dirty="0" err="1">
                <a:latin typeface="微软雅黑" panose="020B0503020204020204" pitchFamily="34" charset="-122"/>
                <a:ea typeface="微软雅黑" panose="020B0503020204020204" pitchFamily="34" charset="-122"/>
                <a:sym typeface="+mn-ea"/>
              </a:rPr>
              <a:t>view_name_phone</a:t>
            </a:r>
            <a:r>
              <a:rPr lang="en-US" altLang="zh-CN" sz="2000" dirty="0">
                <a:latin typeface="微软雅黑" panose="020B0503020204020204" pitchFamily="34" charset="-122"/>
                <a:ea typeface="微软雅黑" panose="020B0503020204020204" pitchFamily="34" charset="-122"/>
                <a:sym typeface="+mn-ea"/>
              </a:rPr>
              <a:t>, </a:t>
            </a:r>
            <a:r>
              <a:rPr lang="en-US" altLang="zh-CN" sz="2000" dirty="0" err="1">
                <a:latin typeface="微软雅黑" panose="020B0503020204020204" pitchFamily="34" charset="-122"/>
                <a:ea typeface="微软雅黑" panose="020B0503020204020204" pitchFamily="34" charset="-122"/>
                <a:sym typeface="+mn-ea"/>
              </a:rPr>
              <a:t>view_name_class_phone</a:t>
            </a:r>
            <a:endParaRPr lang="en-US" altLang="zh-CN" sz="2000" dirty="0">
              <a:latin typeface="微软雅黑" panose="020B0503020204020204" pitchFamily="34" charset="-122"/>
              <a:ea typeface="微软雅黑" panose="020B0503020204020204" pitchFamily="34" charset="-122"/>
              <a:sym typeface="+mn-ea"/>
            </a:endParaRPr>
          </a:p>
        </p:txBody>
      </p:sp>
      <p:sp>
        <p:nvSpPr>
          <p:cNvPr id="16" name="文本框 15">
            <a:extLst>
              <a:ext uri="{FF2B5EF4-FFF2-40B4-BE49-F238E27FC236}">
                <a16:creationId xmlns:a16="http://schemas.microsoft.com/office/drawing/2014/main" id="{2D292F8C-1D51-4A00-A6BC-C616901E4404}"/>
              </a:ext>
            </a:extLst>
          </p:cNvPr>
          <p:cNvSpPr txBox="1"/>
          <p:nvPr/>
        </p:nvSpPr>
        <p:spPr>
          <a:xfrm>
            <a:off x="2944177" y="4896410"/>
            <a:ext cx="8065135" cy="961289"/>
          </a:xfrm>
          <a:prstGeom prst="rect">
            <a:avLst/>
          </a:prstGeom>
          <a:noFill/>
          <a:ln w="28575" cmpd="sng">
            <a:solidFill>
              <a:srgbClr val="FFC000"/>
            </a:solidFill>
            <a:prstDash val="solid"/>
          </a:ln>
        </p:spPr>
        <p:txBody>
          <a:bodyPr wrap="square" rtlCol="0">
            <a:spAutoFit/>
          </a:bodyPr>
          <a:lstStyle/>
          <a:p>
            <a:pPr indent="457200" fontAlgn="auto">
              <a:lnSpc>
                <a:spcPct val="150000"/>
              </a:lnSpc>
            </a:pPr>
            <a:r>
              <a:rPr lang="zh-CN" altLang="en-US" sz="2000" dirty="0">
                <a:latin typeface="微软雅黑" panose="020B0503020204020204" pitchFamily="34" charset="-122"/>
                <a:ea typeface="微软雅黑" panose="020B0503020204020204" pitchFamily="34" charset="-122"/>
                <a:sym typeface="+mn-ea"/>
              </a:rPr>
              <a:t>使用</a:t>
            </a:r>
            <a:r>
              <a:rPr lang="en-US" altLang="zh-CN" sz="2000" dirty="0">
                <a:latin typeface="微软雅黑" panose="020B0503020204020204" pitchFamily="34" charset="-122"/>
                <a:ea typeface="微软雅黑" panose="020B0503020204020204" pitchFamily="34" charset="-122"/>
                <a:sym typeface="+mn-ea"/>
              </a:rPr>
              <a:t>drop</a:t>
            </a:r>
            <a:r>
              <a:rPr lang="zh-CN" altLang="en-US" sz="2000" dirty="0">
                <a:latin typeface="微软雅黑" panose="020B0503020204020204" pitchFamily="34" charset="-122"/>
                <a:ea typeface="微软雅黑" panose="020B0503020204020204" pitchFamily="34" charset="-122"/>
                <a:sym typeface="+mn-ea"/>
              </a:rPr>
              <a:t> </a:t>
            </a:r>
            <a:r>
              <a:rPr lang="en-US" altLang="zh-CN" sz="2000" dirty="0">
                <a:latin typeface="微软雅黑" panose="020B0503020204020204" pitchFamily="34" charset="-122"/>
                <a:ea typeface="微软雅黑" panose="020B0503020204020204" pitchFamily="34" charset="-122"/>
                <a:sym typeface="+mn-ea"/>
              </a:rPr>
              <a:t>view</a:t>
            </a:r>
            <a:r>
              <a:rPr lang="zh-CN" altLang="en-US" sz="2000" dirty="0">
                <a:latin typeface="微软雅黑" panose="020B0503020204020204" pitchFamily="34" charset="-122"/>
                <a:ea typeface="微软雅黑" panose="020B0503020204020204" pitchFamily="34" charset="-122"/>
                <a:sym typeface="+mn-ea"/>
              </a:rPr>
              <a:t>命令删除视图时，并不会弹出“确认删除”对话框，因此要慎重使用</a:t>
            </a:r>
            <a:r>
              <a:rPr lang="zh-CN" altLang="en-US"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B0852A0-94B1-445E-B97C-9533E3AEC5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410" y="4896410"/>
            <a:ext cx="2082791" cy="961289"/>
          </a:xfrm>
          <a:prstGeom prst="rect">
            <a:avLst/>
          </a:prstGeom>
        </p:spPr>
      </p:pic>
    </p:spTree>
    <p:extLst>
      <p:ext uri="{BB962C8B-B14F-4D97-AF65-F5344CB8AC3E}">
        <p14:creationId xmlns:p14="http://schemas.microsoft.com/office/powerpoint/2010/main" val="3925589500"/>
      </p:ext>
    </p:extLst>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4.1.1  认识索引</a:t>
            </a:r>
          </a:p>
        </p:txBody>
      </p:sp>
      <p:sp>
        <p:nvSpPr>
          <p:cNvPr id="11" name="文本框 10"/>
          <p:cNvSpPr txBox="1"/>
          <p:nvPr/>
        </p:nvSpPr>
        <p:spPr>
          <a:xfrm>
            <a:off x="1549400" y="5542915"/>
            <a:ext cx="235077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   班级表数据</a:t>
            </a:r>
          </a:p>
        </p:txBody>
      </p:sp>
      <p:sp>
        <p:nvSpPr>
          <p:cNvPr id="131086" name="矩形 1"/>
          <p:cNvSpPr/>
          <p:nvPr/>
        </p:nvSpPr>
        <p:spPr>
          <a:xfrm>
            <a:off x="264160" y="1383030"/>
            <a:ext cx="1169543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为上述各表添加数据（录入或批量导入），添加数据后，各表数据状态如图4</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5～图4</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8所示。</a:t>
            </a:r>
          </a:p>
        </p:txBody>
      </p:sp>
      <p:pic>
        <p:nvPicPr>
          <p:cNvPr id="3" name="图片 2"/>
          <p:cNvPicPr>
            <a:picLocks noChangeAspect="1"/>
          </p:cNvPicPr>
          <p:nvPr/>
        </p:nvPicPr>
        <p:blipFill>
          <a:blip r:embed="rId3"/>
          <a:stretch>
            <a:fillRect/>
          </a:stretch>
        </p:blipFill>
        <p:spPr>
          <a:xfrm>
            <a:off x="880745" y="2067560"/>
            <a:ext cx="3436620" cy="3345180"/>
          </a:xfrm>
          <a:prstGeom prst="rect">
            <a:avLst/>
          </a:prstGeom>
        </p:spPr>
      </p:pic>
      <p:pic>
        <p:nvPicPr>
          <p:cNvPr id="4" name="图片 3"/>
          <p:cNvPicPr>
            <a:picLocks noChangeAspect="1"/>
          </p:cNvPicPr>
          <p:nvPr/>
        </p:nvPicPr>
        <p:blipFill>
          <a:blip r:embed="rId4"/>
          <a:stretch>
            <a:fillRect/>
          </a:stretch>
        </p:blipFill>
        <p:spPr>
          <a:xfrm>
            <a:off x="7458710" y="2234565"/>
            <a:ext cx="3726180" cy="3048000"/>
          </a:xfrm>
          <a:prstGeom prst="rect">
            <a:avLst/>
          </a:prstGeom>
        </p:spPr>
      </p:pic>
      <p:sp>
        <p:nvSpPr>
          <p:cNvPr id="5" name="文本框 4"/>
          <p:cNvSpPr txBox="1"/>
          <p:nvPr/>
        </p:nvSpPr>
        <p:spPr>
          <a:xfrm>
            <a:off x="7985760" y="5412740"/>
            <a:ext cx="28016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图4-6   党员类型表数据</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4.2.4   删除视图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80135" y="1591945"/>
            <a:ext cx="6404610" cy="398780"/>
          </a:xfrm>
          <a:prstGeom prst="rect">
            <a:avLst/>
          </a:prstGeom>
          <a:noFill/>
          <a:ln w="9525">
            <a:noFill/>
          </a:ln>
        </p:spPr>
        <p:txBody>
          <a:bodyPr wrap="square">
            <a:spAutoFit/>
          </a:bodyPr>
          <a:lstStyle/>
          <a:p>
            <a:pPr indent="0"/>
            <a:r>
              <a:rPr sz="2000" dirty="0">
                <a:latin typeface="微软雅黑" panose="020B0503020204020204" pitchFamily="34" charset="-122"/>
                <a:ea typeface="微软雅黑" panose="020B0503020204020204" pitchFamily="34" charset="-122"/>
                <a:sym typeface="+mn-ea"/>
              </a:rPr>
              <a:t>2.使用Navicat工具删除视图</a:t>
            </a:r>
          </a:p>
        </p:txBody>
      </p:sp>
      <p:sp>
        <p:nvSpPr>
          <p:cNvPr id="100" name="文本框 99"/>
          <p:cNvSpPr txBox="1"/>
          <p:nvPr/>
        </p:nvSpPr>
        <p:spPr>
          <a:xfrm>
            <a:off x="264160" y="2104390"/>
            <a:ext cx="11184890" cy="1476375"/>
          </a:xfrm>
          <a:prstGeom prst="rect">
            <a:avLst/>
          </a:prstGeom>
          <a:noFill/>
          <a:ln w="9525">
            <a:noFill/>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使用Navicat删除视图非常简单，在主窗口中单击“视图”按钮，进入视图列表窗口，在要删除的视图上右击，在弹出的快捷菜单中选择“删除视图”命令，就会弹出“确认删除”对话框，如图4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36所示。</a:t>
            </a:r>
          </a:p>
        </p:txBody>
      </p:sp>
      <p:sp>
        <p:nvSpPr>
          <p:cNvPr id="6" name="文本框 5"/>
          <p:cNvSpPr txBox="1"/>
          <p:nvPr/>
        </p:nvSpPr>
        <p:spPr>
          <a:xfrm>
            <a:off x="1699260" y="5331483"/>
            <a:ext cx="9749790" cy="1253677"/>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单击“删除”按钮，即可将视图删除，单击“取消”按钮，则取消删除操作。</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“确认删除”对话框可以在一定程度上防止误删除，因此推荐使用Navicat工具来删除视图。</a:t>
            </a:r>
          </a:p>
        </p:txBody>
      </p:sp>
      <p:pic>
        <p:nvPicPr>
          <p:cNvPr id="9" name="图片 8"/>
          <p:cNvPicPr>
            <a:picLocks noChangeAspect="1"/>
          </p:cNvPicPr>
          <p:nvPr/>
        </p:nvPicPr>
        <p:blipFill>
          <a:blip r:embed="rId3"/>
          <a:stretch>
            <a:fillRect/>
          </a:stretch>
        </p:blipFill>
        <p:spPr>
          <a:xfrm>
            <a:off x="3505835" y="3235325"/>
            <a:ext cx="3535680" cy="1074420"/>
          </a:xfrm>
          <a:prstGeom prst="rect">
            <a:avLst/>
          </a:prstGeom>
        </p:spPr>
      </p:pic>
      <p:sp>
        <p:nvSpPr>
          <p:cNvPr id="10" name="文本框 9"/>
          <p:cNvSpPr txBox="1"/>
          <p:nvPr/>
        </p:nvSpPr>
        <p:spPr>
          <a:xfrm>
            <a:off x="3720465" y="4309745"/>
            <a:ext cx="332105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图4-36   “确认删除”对话框</a:t>
            </a:r>
          </a:p>
        </p:txBody>
      </p:sp>
      <p:pic>
        <p:nvPicPr>
          <p:cNvPr id="15" name="图片 14">
            <a:extLst>
              <a:ext uri="{FF2B5EF4-FFF2-40B4-BE49-F238E27FC236}">
                <a16:creationId xmlns:a16="http://schemas.microsoft.com/office/drawing/2014/main" id="{49FDEB27-ED85-433C-B161-8563907468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895" y="4695190"/>
            <a:ext cx="1819405" cy="716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4.2.5   修改视图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6997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1.使用create or replace view语句来修改视图</a:t>
            </a:r>
          </a:p>
        </p:txBody>
      </p:sp>
      <p:sp>
        <p:nvSpPr>
          <p:cNvPr id="100" name="文本框 99"/>
          <p:cNvSpPr txBox="1"/>
          <p:nvPr/>
        </p:nvSpPr>
        <p:spPr>
          <a:xfrm>
            <a:off x="264160" y="2104390"/>
            <a:ext cx="11184890" cy="1014730"/>
          </a:xfrm>
          <a:prstGeom prst="rect">
            <a:avLst/>
          </a:prstGeom>
          <a:noFill/>
          <a:ln w="9525">
            <a:noFill/>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使用create or replace view语句实际上是将删除和新建两个步骤合二为一，简化了操作，其潜在意思是如果不存在视图则创建（create），如果存在同名视图则替换（删除后新建）。</a:t>
            </a:r>
          </a:p>
        </p:txBody>
      </p:sp>
      <p:sp>
        <p:nvSpPr>
          <p:cNvPr id="59" name="MH_Other_1"/>
          <p:cNvSpPr/>
          <p:nvPr>
            <p:custDataLst>
              <p:tags r:id="rId1"/>
            </p:custDataLst>
          </p:nvPr>
        </p:nvSpPr>
        <p:spPr>
          <a:xfrm>
            <a:off x="176530" y="337947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4-11</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1" name="矩形 1"/>
          <p:cNvSpPr/>
          <p:nvPr/>
        </p:nvSpPr>
        <p:spPr>
          <a:xfrm>
            <a:off x="2295525" y="3287395"/>
            <a:ext cx="7736840" cy="1938020"/>
          </a:xfrm>
          <a:prstGeom prst="rect">
            <a:avLst/>
          </a:prstGeom>
          <a:noFill/>
          <a:ln w="28575" cmpd="dbl">
            <a:solidFill>
              <a:schemeClr val="accent2"/>
            </a:solidFill>
            <a:prstDash val="sysDot"/>
          </a:ln>
        </p:spPr>
        <p:txBody>
          <a:bodyPr wrap="square">
            <a:spAutoFit/>
          </a:bodyPr>
          <a:lstStyle/>
          <a:p>
            <a:pPr indent="539750" algn="just">
              <a:lnSpc>
                <a:spcPct val="150000"/>
              </a:lnSpc>
              <a:buFont typeface="Arial" panose="020B0604020202020204" pitchFamily="34" charset="0"/>
            </a:pPr>
            <a:r>
              <a:rPr lang="zh-CN" sz="2000" dirty="0">
                <a:latin typeface="微软雅黑" panose="020B0503020204020204" pitchFamily="34" charset="-122"/>
                <a:ea typeface="微软雅黑" panose="020B0503020204020204" pitchFamily="34" charset="-122"/>
              </a:rPr>
              <a:t>视</a:t>
            </a:r>
            <a:r>
              <a:rPr sz="2000" dirty="0">
                <a:latin typeface="微软雅黑" panose="020B0503020204020204" pitchFamily="34" charset="-122"/>
                <a:ea typeface="微软雅黑" panose="020B0503020204020204" pitchFamily="34" charset="-122"/>
              </a:rPr>
              <a:t>图view_name_class_joinDate中保存的是班级号，不利于用户的数据查看，修改view_name_class_joinDate，将其中的classId改为tb_class表中的className字段，让其显示学生姓名、班级名称和入党日期。</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4.2.5   修改视图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6997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1.使用create or replace view语句来修改视图</a:t>
            </a:r>
          </a:p>
        </p:txBody>
      </p:sp>
      <p:sp>
        <p:nvSpPr>
          <p:cNvPr id="59" name="MH_Other_1"/>
          <p:cNvSpPr/>
          <p:nvPr>
            <p:custDataLst>
              <p:tags r:id="rId1"/>
            </p:custDataLst>
          </p:nvPr>
        </p:nvSpPr>
        <p:spPr>
          <a:xfrm>
            <a:off x="176530" y="219202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4-11</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1488440" y="2283460"/>
            <a:ext cx="8601710" cy="553085"/>
          </a:xfrm>
          <a:prstGeom prst="rect">
            <a:avLst/>
          </a:prstGeom>
          <a:noFill/>
          <a:ln w="9525">
            <a:noFill/>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在Navicat中新建查询，在查询编辑器窗口中输入如下命令。</a:t>
            </a:r>
          </a:p>
        </p:txBody>
      </p:sp>
      <p:sp>
        <p:nvSpPr>
          <p:cNvPr id="4" name="文本框 3"/>
          <p:cNvSpPr txBox="1"/>
          <p:nvPr/>
        </p:nvSpPr>
        <p:spPr>
          <a:xfrm>
            <a:off x="1701165" y="2984500"/>
            <a:ext cx="9387840" cy="2491740"/>
          </a:xfrm>
          <a:prstGeom prst="rect">
            <a:avLst/>
          </a:prstGeom>
          <a:solidFill>
            <a:schemeClr val="accent1">
              <a:lumMod val="40000"/>
              <a:lumOff val="60000"/>
            </a:schemeClr>
          </a:solidFill>
        </p:spPr>
        <p:txBody>
          <a:bodyPr wrap="square" rtlCol="0" anchor="t">
            <a:spAutoFit/>
          </a:bodyPr>
          <a:lstStyle/>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create or replace view view_name_class_joinDate</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as</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select tb_student_member.  'name'   , tb_class.className, tb_student_member.joinDate</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from tb_student_member, tb_class</a:t>
            </a:r>
          </a:p>
          <a:p>
            <a:pPr indent="457200" algn="just" fontAlgn="auto">
              <a:lnSpc>
                <a:spcPct val="130000"/>
              </a:lnSpc>
            </a:pPr>
            <a:r>
              <a:rPr lang="en-US" altLang="zh-CN" sz="2000">
                <a:latin typeface="微软雅黑" panose="020B0503020204020204" pitchFamily="34" charset="-122"/>
                <a:ea typeface="微软雅黑" panose="020B0503020204020204" pitchFamily="34" charset="-122"/>
                <a:sym typeface="+mn-ea"/>
              </a:rPr>
              <a:t>where tb_class.id = tb_student_member.classId</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4.2.5   修改视图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6997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1.使用create or replace view语句来修改视图</a:t>
            </a:r>
          </a:p>
        </p:txBody>
      </p:sp>
      <p:sp>
        <p:nvSpPr>
          <p:cNvPr id="59" name="MH_Other_1"/>
          <p:cNvSpPr/>
          <p:nvPr>
            <p:custDataLst>
              <p:tags r:id="rId1"/>
            </p:custDataLst>
          </p:nvPr>
        </p:nvSpPr>
        <p:spPr>
          <a:xfrm>
            <a:off x="176530" y="219202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4-11</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1488440" y="2283460"/>
            <a:ext cx="3962400" cy="2399665"/>
          </a:xfrm>
          <a:prstGeom prst="rect">
            <a:avLst/>
          </a:prstGeom>
          <a:noFill/>
          <a:ln w="9525">
            <a:noFill/>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运行命令后，回到chapter4数据库视图列表主窗口，双击view_name_class_joinDate视图，查看其数据内容，发现班级号已经变为班级名称，如图4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37所示。</a:t>
            </a:r>
          </a:p>
        </p:txBody>
      </p:sp>
      <p:pic>
        <p:nvPicPr>
          <p:cNvPr id="5" name="图片 4"/>
          <p:cNvPicPr>
            <a:picLocks noChangeAspect="1"/>
          </p:cNvPicPr>
          <p:nvPr/>
        </p:nvPicPr>
        <p:blipFill>
          <a:blip r:embed="rId4"/>
          <a:stretch>
            <a:fillRect/>
          </a:stretch>
        </p:blipFill>
        <p:spPr>
          <a:xfrm>
            <a:off x="6484620" y="1215390"/>
            <a:ext cx="4671060" cy="4427220"/>
          </a:xfrm>
          <a:prstGeom prst="rect">
            <a:avLst/>
          </a:prstGeom>
        </p:spPr>
      </p:pic>
      <p:sp>
        <p:nvSpPr>
          <p:cNvPr id="9" name="文本框 8"/>
          <p:cNvSpPr txBox="1"/>
          <p:nvPr/>
        </p:nvSpPr>
        <p:spPr>
          <a:xfrm>
            <a:off x="5451475" y="5717540"/>
            <a:ext cx="668591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图4-37   view_name_class_joinDate视图修改后的数据</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4.2.5   修改视图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6997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1.使用create or replace view语句来修改视图</a:t>
            </a:r>
          </a:p>
        </p:txBody>
      </p:sp>
      <p:sp>
        <p:nvSpPr>
          <p:cNvPr id="59" name="MH_Other_1"/>
          <p:cNvSpPr/>
          <p:nvPr>
            <p:custDataLst>
              <p:tags r:id="rId1"/>
            </p:custDataLst>
          </p:nvPr>
        </p:nvSpPr>
        <p:spPr>
          <a:xfrm>
            <a:off x="176530" y="219202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4-11</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1488440" y="2283460"/>
            <a:ext cx="3962400" cy="3322955"/>
          </a:xfrm>
          <a:prstGeom prst="rect">
            <a:avLst/>
          </a:prstGeom>
          <a:noFill/>
          <a:ln w="9525">
            <a:noFill/>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在视图列表主窗口中右击view_name_class_joinDate，在弹出的快捷菜单中选择“设计视图”命令，在打开的窗口中选择“视图创建工具”选项卡，查看其使用的SQL语句，发现已经被更改，如图4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38所示。</a:t>
            </a:r>
          </a:p>
        </p:txBody>
      </p:sp>
      <p:sp>
        <p:nvSpPr>
          <p:cNvPr id="9" name="文本框 8"/>
          <p:cNvSpPr txBox="1"/>
          <p:nvPr/>
        </p:nvSpPr>
        <p:spPr>
          <a:xfrm>
            <a:off x="5450840" y="4730115"/>
            <a:ext cx="668591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图4-38  view_name_class_joinDate视图修改后的SQL语句</a:t>
            </a:r>
          </a:p>
        </p:txBody>
      </p:sp>
      <p:pic>
        <p:nvPicPr>
          <p:cNvPr id="4" name="图片 3"/>
          <p:cNvPicPr>
            <a:picLocks noChangeAspect="1"/>
          </p:cNvPicPr>
          <p:nvPr/>
        </p:nvPicPr>
        <p:blipFill>
          <a:blip r:embed="rId4"/>
          <a:stretch>
            <a:fillRect/>
          </a:stretch>
        </p:blipFill>
        <p:spPr>
          <a:xfrm>
            <a:off x="5756275" y="2563495"/>
            <a:ext cx="5572125" cy="2088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4.2.5   修改视图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6997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2.使用alter语句修改视图</a:t>
            </a:r>
          </a:p>
        </p:txBody>
      </p:sp>
      <p:sp>
        <p:nvSpPr>
          <p:cNvPr id="59" name="MH_Other_1"/>
          <p:cNvSpPr/>
          <p:nvPr>
            <p:custDataLst>
              <p:tags r:id="rId1"/>
            </p:custDataLst>
          </p:nvPr>
        </p:nvSpPr>
        <p:spPr>
          <a:xfrm>
            <a:off x="176530" y="219202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4-12</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1488440" y="2283460"/>
            <a:ext cx="10536555" cy="553085"/>
          </a:xfrm>
          <a:prstGeom prst="rect">
            <a:avLst/>
          </a:prstGeom>
          <a:noFill/>
          <a:ln w="9525">
            <a:noFill/>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修改view_name_class_phone视图，为其加上学生籍贯字段。</a:t>
            </a:r>
          </a:p>
        </p:txBody>
      </p:sp>
      <p:sp>
        <p:nvSpPr>
          <p:cNvPr id="5" name="文本框 4"/>
          <p:cNvSpPr txBox="1"/>
          <p:nvPr/>
        </p:nvSpPr>
        <p:spPr>
          <a:xfrm>
            <a:off x="1488440" y="2931795"/>
            <a:ext cx="10447020" cy="553085"/>
          </a:xfrm>
          <a:prstGeom prst="rect">
            <a:avLst/>
          </a:prstGeom>
          <a:noFill/>
          <a:ln w="9525">
            <a:noFill/>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在Navicat中新建查询，在查询编辑器窗口中输入如下命令。</a:t>
            </a:r>
          </a:p>
        </p:txBody>
      </p:sp>
      <p:sp>
        <p:nvSpPr>
          <p:cNvPr id="6" name="文本框 5"/>
          <p:cNvSpPr txBox="1"/>
          <p:nvPr/>
        </p:nvSpPr>
        <p:spPr>
          <a:xfrm>
            <a:off x="581025" y="3553460"/>
            <a:ext cx="9387840" cy="332295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alter view view_name_class_phone</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as</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select tb_student_member.name,tb_student_member.telephone,</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tb_class.className,tb_student_member.address</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from (tb_student_member join tb_class)</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where tb_student_member.classId = tb_class.id</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order by tb_student_member.name desc</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4.2.5   修改视图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6997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2.使用alter语句修改视图</a:t>
            </a:r>
          </a:p>
        </p:txBody>
      </p:sp>
      <p:sp>
        <p:nvSpPr>
          <p:cNvPr id="59" name="MH_Other_1"/>
          <p:cNvSpPr/>
          <p:nvPr>
            <p:custDataLst>
              <p:tags r:id="rId1"/>
            </p:custDataLst>
          </p:nvPr>
        </p:nvSpPr>
        <p:spPr>
          <a:xfrm>
            <a:off x="176530" y="219202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4-12</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316230" y="3450590"/>
            <a:ext cx="4960620" cy="1938020"/>
          </a:xfrm>
          <a:prstGeom prst="rect">
            <a:avLst/>
          </a:prstGeom>
          <a:noFill/>
          <a:ln w="28575" cmpd="dbl">
            <a:solidFill>
              <a:schemeClr val="accent1">
                <a:shade val="50000"/>
              </a:schemeClr>
            </a:solid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运行命令后，回到视图列表窗口，双击view_name_class_phone视图，查看数据，发现已经加上了学生籍贯一列，如图4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39所示。</a:t>
            </a:r>
          </a:p>
        </p:txBody>
      </p:sp>
      <p:pic>
        <p:nvPicPr>
          <p:cNvPr id="4" name="图片 3"/>
          <p:cNvPicPr>
            <a:picLocks noChangeAspect="1"/>
          </p:cNvPicPr>
          <p:nvPr/>
        </p:nvPicPr>
        <p:blipFill>
          <a:blip r:embed="rId4"/>
          <a:stretch>
            <a:fillRect/>
          </a:stretch>
        </p:blipFill>
        <p:spPr>
          <a:xfrm>
            <a:off x="6140450" y="1219200"/>
            <a:ext cx="4998720" cy="3901440"/>
          </a:xfrm>
          <a:prstGeom prst="rect">
            <a:avLst/>
          </a:prstGeom>
        </p:spPr>
      </p:pic>
      <p:sp>
        <p:nvSpPr>
          <p:cNvPr id="9" name="文本框 8"/>
          <p:cNvSpPr txBox="1"/>
          <p:nvPr/>
        </p:nvSpPr>
        <p:spPr>
          <a:xfrm>
            <a:off x="5690235" y="5120640"/>
            <a:ext cx="575881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图4-39  view_name_class_phone视图修改后的数据</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4.2.5   修改视图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69975" y="1591945"/>
            <a:ext cx="6404610" cy="398780"/>
          </a:xfrm>
          <a:prstGeom prst="rect">
            <a:avLst/>
          </a:prstGeom>
          <a:noFill/>
          <a:ln w="9525">
            <a:noFill/>
          </a:ln>
        </p:spPr>
        <p:txBody>
          <a:bodyPr wrap="square">
            <a:spAutoFit/>
          </a:bodyPr>
          <a:lstStyle/>
          <a:p>
            <a:pPr indent="0"/>
            <a:r>
              <a:rPr lang="zh-CN" sz="2000">
                <a:latin typeface="微软雅黑" panose="020B0503020204020204" pitchFamily="34" charset="-122"/>
                <a:ea typeface="微软雅黑" panose="020B0503020204020204" pitchFamily="34" charset="-122"/>
                <a:sym typeface="+mn-ea"/>
              </a:rPr>
              <a:t>2.使用alter语句修改视图</a:t>
            </a:r>
          </a:p>
        </p:txBody>
      </p:sp>
      <p:sp>
        <p:nvSpPr>
          <p:cNvPr id="59" name="MH_Other_1"/>
          <p:cNvSpPr/>
          <p:nvPr>
            <p:custDataLst>
              <p:tags r:id="rId1"/>
            </p:custDataLst>
          </p:nvPr>
        </p:nvSpPr>
        <p:spPr>
          <a:xfrm>
            <a:off x="176530" y="219202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4-12</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316230" y="3450590"/>
            <a:ext cx="4960620" cy="2861310"/>
          </a:xfrm>
          <a:prstGeom prst="rect">
            <a:avLst/>
          </a:prstGeom>
          <a:noFill/>
          <a:ln w="28575" cmpd="dbl">
            <a:solidFill>
              <a:schemeClr val="accent1">
                <a:shade val="50000"/>
              </a:schemeClr>
            </a:solid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在视图列表主窗口中右击view_name_class_phone，在弹出的快捷菜单中选择“设计视图”命令，在打开的窗口中选择“视图创建工具”选项卡，查看其使用的SQL语句，发现已经被更改，如图4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40所示。</a:t>
            </a:r>
          </a:p>
        </p:txBody>
      </p:sp>
      <p:sp>
        <p:nvSpPr>
          <p:cNvPr id="9" name="文本框 8"/>
          <p:cNvSpPr txBox="1"/>
          <p:nvPr/>
        </p:nvSpPr>
        <p:spPr>
          <a:xfrm>
            <a:off x="5690235" y="5120640"/>
            <a:ext cx="59778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图4-40  view_name_class_phone视图修改后的SQL语句</a:t>
            </a:r>
          </a:p>
        </p:txBody>
      </p:sp>
      <p:pic>
        <p:nvPicPr>
          <p:cNvPr id="5" name="图片 4"/>
          <p:cNvPicPr>
            <a:picLocks noChangeAspect="1"/>
          </p:cNvPicPr>
          <p:nvPr/>
        </p:nvPicPr>
        <p:blipFill>
          <a:blip r:embed="rId4"/>
          <a:stretch>
            <a:fillRect/>
          </a:stretch>
        </p:blipFill>
        <p:spPr>
          <a:xfrm>
            <a:off x="6421120" y="2192020"/>
            <a:ext cx="3939540" cy="2598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4.2.5   修改视图</a:t>
            </a:r>
          </a:p>
        </p:txBody>
      </p:sp>
      <p:grpSp>
        <p:nvGrpSpPr>
          <p:cNvPr id="20" name="组合 19"/>
          <p:cNvGrpSpPr>
            <a:grpSpLocks noChangeAspect="1"/>
          </p:cNvGrpSpPr>
          <p:nvPr/>
        </p:nvGrpSpPr>
        <p:grpSpPr>
          <a:xfrm>
            <a:off x="315927" y="1561752"/>
            <a:ext cx="647702" cy="459338"/>
            <a:chOff x="1454150" y="1640163"/>
            <a:chExt cx="349251" cy="247650"/>
          </a:xfrm>
        </p:grpSpPr>
        <p:sp>
          <p:nvSpPr>
            <p:cNvPr id="21" name="Freeform 7"/>
            <p:cNvSpPr/>
            <p:nvPr/>
          </p:nvSpPr>
          <p:spPr bwMode="auto">
            <a:xfrm>
              <a:off x="1454150" y="1640163"/>
              <a:ext cx="142875" cy="247650"/>
            </a:xfrm>
            <a:custGeom>
              <a:avLst/>
              <a:gdLst>
                <a:gd name="T0" fmla="*/ 3 w 90"/>
                <a:gd name="T1" fmla="*/ 42 h 156"/>
                <a:gd name="T2" fmla="*/ 0 w 90"/>
                <a:gd name="T3" fmla="*/ 0 h 156"/>
                <a:gd name="T4" fmla="*/ 90 w 90"/>
                <a:gd name="T5" fmla="*/ 78 h 156"/>
                <a:gd name="T6" fmla="*/ 0 w 90"/>
                <a:gd name="T7" fmla="*/ 156 h 156"/>
                <a:gd name="T8" fmla="*/ 0 w 90"/>
                <a:gd name="T9" fmla="*/ 113 h 156"/>
                <a:gd name="T10" fmla="*/ 41 w 90"/>
                <a:gd name="T11" fmla="*/ 78 h 156"/>
                <a:gd name="T12" fmla="*/ 3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3" y="42"/>
                  </a:moveTo>
                  <a:lnTo>
                    <a:pt x="0" y="0"/>
                  </a:lnTo>
                  <a:lnTo>
                    <a:pt x="90" y="78"/>
                  </a:lnTo>
                  <a:lnTo>
                    <a:pt x="0" y="156"/>
                  </a:lnTo>
                  <a:lnTo>
                    <a:pt x="0" y="113"/>
                  </a:lnTo>
                  <a:lnTo>
                    <a:pt x="41" y="78"/>
                  </a:lnTo>
                  <a:lnTo>
                    <a:pt x="3"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sp>
          <p:nvSpPr>
            <p:cNvPr id="14" name="Freeform 8"/>
            <p:cNvSpPr/>
            <p:nvPr/>
          </p:nvSpPr>
          <p:spPr bwMode="auto">
            <a:xfrm>
              <a:off x="1560513" y="1640163"/>
              <a:ext cx="142875" cy="247650"/>
            </a:xfrm>
            <a:custGeom>
              <a:avLst/>
              <a:gdLst>
                <a:gd name="T0" fmla="*/ 0 w 90"/>
                <a:gd name="T1" fmla="*/ 42 h 156"/>
                <a:gd name="T2" fmla="*/ 0 w 90"/>
                <a:gd name="T3" fmla="*/ 0 h 156"/>
                <a:gd name="T4" fmla="*/ 90 w 90"/>
                <a:gd name="T5" fmla="*/ 78 h 156"/>
                <a:gd name="T6" fmla="*/ 0 w 90"/>
                <a:gd name="T7" fmla="*/ 156 h 156"/>
                <a:gd name="T8" fmla="*/ 0 w 90"/>
                <a:gd name="T9" fmla="*/ 113 h 156"/>
                <a:gd name="T10" fmla="*/ 40 w 90"/>
                <a:gd name="T11" fmla="*/ 78 h 156"/>
                <a:gd name="T12" fmla="*/ 0 w 90"/>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90" h="156">
                  <a:moveTo>
                    <a:pt x="0" y="42"/>
                  </a:moveTo>
                  <a:lnTo>
                    <a:pt x="0" y="0"/>
                  </a:lnTo>
                  <a:lnTo>
                    <a:pt x="90" y="78"/>
                  </a:lnTo>
                  <a:lnTo>
                    <a:pt x="0" y="156"/>
                  </a:lnTo>
                  <a:lnTo>
                    <a:pt x="0" y="113"/>
                  </a:lnTo>
                  <a:lnTo>
                    <a:pt x="40" y="78"/>
                  </a:lnTo>
                  <a:lnTo>
                    <a:pt x="0" y="4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4300"/>
            </a:p>
          </p:txBody>
        </p:sp>
        <p:sp>
          <p:nvSpPr>
            <p:cNvPr id="26" name="Freeform 9"/>
            <p:cNvSpPr/>
            <p:nvPr/>
          </p:nvSpPr>
          <p:spPr bwMode="auto">
            <a:xfrm>
              <a:off x="1662113" y="1640163"/>
              <a:ext cx="141288" cy="247650"/>
            </a:xfrm>
            <a:custGeom>
              <a:avLst/>
              <a:gdLst>
                <a:gd name="T0" fmla="*/ 2 w 89"/>
                <a:gd name="T1" fmla="*/ 42 h 156"/>
                <a:gd name="T2" fmla="*/ 0 w 89"/>
                <a:gd name="T3" fmla="*/ 0 h 156"/>
                <a:gd name="T4" fmla="*/ 89 w 89"/>
                <a:gd name="T5" fmla="*/ 78 h 156"/>
                <a:gd name="T6" fmla="*/ 0 w 89"/>
                <a:gd name="T7" fmla="*/ 156 h 156"/>
                <a:gd name="T8" fmla="*/ 0 w 89"/>
                <a:gd name="T9" fmla="*/ 113 h 156"/>
                <a:gd name="T10" fmla="*/ 42 w 89"/>
                <a:gd name="T11" fmla="*/ 78 h 156"/>
                <a:gd name="T12" fmla="*/ 2 w 89"/>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89" h="156">
                  <a:moveTo>
                    <a:pt x="2" y="42"/>
                  </a:moveTo>
                  <a:lnTo>
                    <a:pt x="0" y="0"/>
                  </a:lnTo>
                  <a:lnTo>
                    <a:pt x="89" y="78"/>
                  </a:lnTo>
                  <a:lnTo>
                    <a:pt x="0" y="156"/>
                  </a:lnTo>
                  <a:lnTo>
                    <a:pt x="0" y="113"/>
                  </a:lnTo>
                  <a:lnTo>
                    <a:pt x="42" y="78"/>
                  </a:lnTo>
                  <a:lnTo>
                    <a:pt x="2" y="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p>
          </p:txBody>
        </p:sp>
      </p:grpSp>
      <p:sp>
        <p:nvSpPr>
          <p:cNvPr id="25" name="文本框 24"/>
          <p:cNvSpPr txBox="1"/>
          <p:nvPr/>
        </p:nvSpPr>
        <p:spPr>
          <a:xfrm>
            <a:off x="1069975" y="1591945"/>
            <a:ext cx="6404610" cy="398780"/>
          </a:xfrm>
          <a:prstGeom prst="rect">
            <a:avLst/>
          </a:prstGeom>
          <a:noFill/>
          <a:ln w="9525">
            <a:noFill/>
          </a:ln>
        </p:spPr>
        <p:txBody>
          <a:bodyPr wrap="square">
            <a:spAutoFit/>
          </a:bodyPr>
          <a:lstStyle/>
          <a:p>
            <a:pPr indent="0"/>
            <a:r>
              <a:rPr lang="zh-CN" sz="2000" dirty="0">
                <a:latin typeface="微软雅黑" panose="020B0503020204020204" pitchFamily="34" charset="-122"/>
                <a:ea typeface="微软雅黑" panose="020B0503020204020204" pitchFamily="34" charset="-122"/>
                <a:sym typeface="+mn-ea"/>
              </a:rPr>
              <a:t>3.使用Navicat工具修改视图</a:t>
            </a:r>
          </a:p>
        </p:txBody>
      </p:sp>
      <p:grpSp>
        <p:nvGrpSpPr>
          <p:cNvPr id="60" name="组合 59"/>
          <p:cNvGrpSpPr/>
          <p:nvPr/>
        </p:nvGrpSpPr>
        <p:grpSpPr>
          <a:xfrm>
            <a:off x="963295" y="2338705"/>
            <a:ext cx="8079740" cy="2910948"/>
            <a:chOff x="1668396" y="2247934"/>
            <a:chExt cx="2400861" cy="1238472"/>
          </a:xfrm>
        </p:grpSpPr>
        <p:sp>
          <p:nvSpPr>
            <p:cNvPr id="61" name="MH_SubTitle_1"/>
            <p:cNvSpPr/>
            <p:nvPr>
              <p:custDataLst>
                <p:tags r:id="rId1"/>
              </p:custDataLst>
            </p:nvPr>
          </p:nvSpPr>
          <p:spPr>
            <a:xfrm>
              <a:off x="1745744" y="2323259"/>
              <a:ext cx="2323513" cy="1163147"/>
            </a:xfrm>
            <a:custGeom>
              <a:avLst/>
              <a:gdLst>
                <a:gd name="connsiteX0" fmla="*/ 2622717 w 2675467"/>
                <a:gd name="connsiteY0" fmla="*/ 838200 h 1117600"/>
                <a:gd name="connsiteX1" fmla="*/ 2622717 w 2675467"/>
                <a:gd name="connsiteY1" fmla="*/ 975130 h 1117600"/>
                <a:gd name="connsiteX2" fmla="*/ 2533002 w 2675467"/>
                <a:gd name="connsiteY2" fmla="*/ 1064844 h 1117600"/>
                <a:gd name="connsiteX3" fmla="*/ 2396069 w 2675467"/>
                <a:gd name="connsiteY3" fmla="*/ 1064844 h 1117600"/>
                <a:gd name="connsiteX4" fmla="*/ 2396069 w 2675467"/>
                <a:gd name="connsiteY4" fmla="*/ 1083732 h 1117600"/>
                <a:gd name="connsiteX5" fmla="*/ 2537722 w 2675467"/>
                <a:gd name="connsiteY5" fmla="*/ 1083732 h 1117600"/>
                <a:gd name="connsiteX6" fmla="*/ 2641603 w 2675467"/>
                <a:gd name="connsiteY6" fmla="*/ 979851 h 1117600"/>
                <a:gd name="connsiteX7" fmla="*/ 2641603 w 2675467"/>
                <a:gd name="connsiteY7" fmla="*/ 838200 h 1117600"/>
                <a:gd name="connsiteX8" fmla="*/ 152407 w 2675467"/>
                <a:gd name="connsiteY8" fmla="*/ 0 h 1117600"/>
                <a:gd name="connsiteX9" fmla="*/ 2523060 w 2675467"/>
                <a:gd name="connsiteY9" fmla="*/ 0 h 1117600"/>
                <a:gd name="connsiteX10" fmla="*/ 2675467 w 2675467"/>
                <a:gd name="connsiteY10" fmla="*/ 152407 h 1117600"/>
                <a:gd name="connsiteX11" fmla="*/ 2675467 w 2675467"/>
                <a:gd name="connsiteY11" fmla="*/ 965193 h 1117600"/>
                <a:gd name="connsiteX12" fmla="*/ 2523060 w 2675467"/>
                <a:gd name="connsiteY12" fmla="*/ 1117600 h 1117600"/>
                <a:gd name="connsiteX13" fmla="*/ 152407 w 2675467"/>
                <a:gd name="connsiteY13" fmla="*/ 1117600 h 1117600"/>
                <a:gd name="connsiteX14" fmla="*/ 0 w 2675467"/>
                <a:gd name="connsiteY14" fmla="*/ 965193 h 1117600"/>
                <a:gd name="connsiteX15" fmla="*/ 0 w 2675467"/>
                <a:gd name="connsiteY15" fmla="*/ 152407 h 1117600"/>
                <a:gd name="connsiteX16" fmla="*/ 152407 w 2675467"/>
                <a:gd name="connsiteY1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75467" h="1117600">
                  <a:moveTo>
                    <a:pt x="2622717" y="838200"/>
                  </a:moveTo>
                  <a:lnTo>
                    <a:pt x="2622717" y="975130"/>
                  </a:lnTo>
                  <a:cubicBezTo>
                    <a:pt x="2622717" y="1024677"/>
                    <a:pt x="2582550" y="1064844"/>
                    <a:pt x="2533002" y="1064844"/>
                  </a:cubicBezTo>
                  <a:lnTo>
                    <a:pt x="2396069" y="1064844"/>
                  </a:lnTo>
                  <a:lnTo>
                    <a:pt x="2396069" y="1083732"/>
                  </a:lnTo>
                  <a:lnTo>
                    <a:pt x="2537722" y="1083732"/>
                  </a:lnTo>
                  <a:cubicBezTo>
                    <a:pt x="2595094" y="1083732"/>
                    <a:pt x="2641603" y="1037223"/>
                    <a:pt x="2641603" y="979851"/>
                  </a:cubicBezTo>
                  <a:lnTo>
                    <a:pt x="2641603" y="838200"/>
                  </a:lnTo>
                  <a:close/>
                  <a:moveTo>
                    <a:pt x="152407" y="0"/>
                  </a:moveTo>
                  <a:lnTo>
                    <a:pt x="2523060" y="0"/>
                  </a:lnTo>
                  <a:cubicBezTo>
                    <a:pt x="2607232" y="0"/>
                    <a:pt x="2675467" y="68235"/>
                    <a:pt x="2675467" y="152407"/>
                  </a:cubicBezTo>
                  <a:lnTo>
                    <a:pt x="2675467" y="965193"/>
                  </a:lnTo>
                  <a:cubicBezTo>
                    <a:pt x="2675467" y="1049365"/>
                    <a:pt x="2607232" y="1117600"/>
                    <a:pt x="2523060" y="1117600"/>
                  </a:cubicBezTo>
                  <a:lnTo>
                    <a:pt x="152407" y="1117600"/>
                  </a:lnTo>
                  <a:cubicBezTo>
                    <a:pt x="68235" y="1117600"/>
                    <a:pt x="0" y="1049365"/>
                    <a:pt x="0" y="965193"/>
                  </a:cubicBezTo>
                  <a:lnTo>
                    <a:pt x="0" y="152407"/>
                  </a:lnTo>
                  <a:cubicBezTo>
                    <a:pt x="0" y="68235"/>
                    <a:pt x="68235" y="0"/>
                    <a:pt x="152407"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dirty="0">
                <a:solidFill>
                  <a:srgbClr val="FFFFFF"/>
                </a:solidFill>
              </a:endParaRPr>
            </a:p>
          </p:txBody>
        </p:sp>
        <p:sp>
          <p:nvSpPr>
            <p:cNvPr id="62" name="MH_Other_1"/>
            <p:cNvSpPr/>
            <p:nvPr>
              <p:custDataLst>
                <p:tags r:id="rId2"/>
              </p:custDataLst>
            </p:nvPr>
          </p:nvSpPr>
          <p:spPr>
            <a:xfrm>
              <a:off x="1668396" y="2247934"/>
              <a:ext cx="504385" cy="504385"/>
            </a:xfrm>
            <a:custGeom>
              <a:avLst/>
              <a:gdLst>
                <a:gd name="connsiteX0" fmla="*/ 186270 w 440267"/>
                <a:gd name="connsiteY0" fmla="*/ 0 h 440264"/>
                <a:gd name="connsiteX1" fmla="*/ 440267 w 440267"/>
                <a:gd name="connsiteY1" fmla="*/ 0 h 440264"/>
                <a:gd name="connsiteX2" fmla="*/ 440267 w 440267"/>
                <a:gd name="connsiteY2" fmla="*/ 33868 h 440264"/>
                <a:gd name="connsiteX3" fmla="*/ 194732 w 440267"/>
                <a:gd name="connsiteY3" fmla="*/ 33868 h 440264"/>
                <a:gd name="connsiteX4" fmla="*/ 33865 w 440267"/>
                <a:gd name="connsiteY4" fmla="*/ 194735 h 440264"/>
                <a:gd name="connsiteX5" fmla="*/ 33865 w 440267"/>
                <a:gd name="connsiteY5" fmla="*/ 440264 h 440264"/>
                <a:gd name="connsiteX6" fmla="*/ 0 w 440267"/>
                <a:gd name="connsiteY6" fmla="*/ 440264 h 440264"/>
                <a:gd name="connsiteX7" fmla="*/ 0 w 440267"/>
                <a:gd name="connsiteY7" fmla="*/ 186270 h 440264"/>
                <a:gd name="connsiteX8" fmla="*/ 186270 w 440267"/>
                <a:gd name="connsiteY8"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267" h="440264">
                  <a:moveTo>
                    <a:pt x="186270" y="0"/>
                  </a:moveTo>
                  <a:lnTo>
                    <a:pt x="440267" y="0"/>
                  </a:lnTo>
                  <a:lnTo>
                    <a:pt x="440267" y="33868"/>
                  </a:lnTo>
                  <a:lnTo>
                    <a:pt x="194732" y="33868"/>
                  </a:lnTo>
                  <a:cubicBezTo>
                    <a:pt x="105888" y="33868"/>
                    <a:pt x="33865" y="105891"/>
                    <a:pt x="33865" y="194735"/>
                  </a:cubicBezTo>
                  <a:lnTo>
                    <a:pt x="33865" y="440264"/>
                  </a:lnTo>
                  <a:lnTo>
                    <a:pt x="0" y="440264"/>
                  </a:lnTo>
                  <a:lnTo>
                    <a:pt x="0" y="186270"/>
                  </a:lnTo>
                  <a:cubicBezTo>
                    <a:pt x="0" y="83396"/>
                    <a:pt x="83396" y="0"/>
                    <a:pt x="1862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矩形 62"/>
            <p:cNvSpPr/>
            <p:nvPr/>
          </p:nvSpPr>
          <p:spPr>
            <a:xfrm>
              <a:off x="1742246" y="2312368"/>
              <a:ext cx="2268794" cy="1020945"/>
            </a:xfrm>
            <a:prstGeom prst="rect">
              <a:avLst/>
            </a:prstGeom>
          </p:spPr>
          <p:txBody>
            <a:bodyPr wrap="square">
              <a:spAutoFit/>
              <a:scene3d>
                <a:camera prst="orthographicFront"/>
                <a:lightRig rig="threePt" dir="t"/>
              </a:scene3d>
            </a:bodyPr>
            <a:lstStyle/>
            <a:p>
              <a:pPr indent="457200" algn="just">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使用Navicat工具来修改视图更加直观、方便，在视图列表中右击需要修改的视图，在弹出的快捷菜单中选择“设计视图”命令，在弹出的窗口中选择“视图创建工具”选项卡，在右下侧栏中修改select各个关键字对应子句的内容，或者选择“定义”选项卡直接修改SQL语句的内容，修改无误后单击“保存”按钮保存修改即可。</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4.2.6   </a:t>
            </a:r>
            <a:r>
              <a:rPr lang="en-US" altLang="zh-CN" sz="2400" dirty="0" err="1">
                <a:latin typeface="微软雅黑" panose="020B0503020204020204" pitchFamily="34" charset="-122"/>
                <a:ea typeface="微软雅黑" panose="020B0503020204020204" pitchFamily="34" charset="-122"/>
              </a:rPr>
              <a:t>视图与表的操作</a:t>
            </a:r>
            <a:endParaRPr lang="en-US" altLang="zh-CN"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044575" y="1584325"/>
            <a:ext cx="4170045"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1.用表和视图完成数据查询</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grpSp>
        <p:nvGrpSpPr>
          <p:cNvPr id="18" name="淘宝网chenying0907出品 6"/>
          <p:cNvGrpSpPr/>
          <p:nvPr/>
        </p:nvGrpSpPr>
        <p:grpSpPr>
          <a:xfrm>
            <a:off x="1791335" y="2677795"/>
            <a:ext cx="8831580" cy="2127885"/>
            <a:chOff x="5545" y="2969"/>
            <a:chExt cx="10880" cy="1964"/>
          </a:xfrm>
          <a:solidFill>
            <a:schemeClr val="accent1">
              <a:lumMod val="60000"/>
              <a:lumOff val="40000"/>
            </a:schemeClr>
          </a:solidFill>
        </p:grpSpPr>
        <p:sp>
          <p:nvSpPr>
            <p:cNvPr id="24" name="平行四边形 23"/>
            <p:cNvSpPr/>
            <p:nvPr/>
          </p:nvSpPr>
          <p:spPr>
            <a:xfrm>
              <a:off x="5545" y="2969"/>
              <a:ext cx="10880" cy="1964"/>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淘宝网chenying0907出品 14"/>
            <p:cNvSpPr txBox="1"/>
            <p:nvPr/>
          </p:nvSpPr>
          <p:spPr>
            <a:xfrm>
              <a:off x="6358" y="2969"/>
              <a:ext cx="9254" cy="1789"/>
            </a:xfrm>
            <a:prstGeom prst="rect">
              <a:avLst/>
            </a:prstGeom>
            <a:grpFill/>
          </p:spPr>
          <p:txBody>
            <a:bodyPr wrap="square" rtlCol="0">
              <a:spAutoFit/>
            </a:bodyPr>
            <a:lstStyle/>
            <a:p>
              <a:pPr indent="457200" fontAlgn="auto">
                <a:lnSpc>
                  <a:spcPct val="150000"/>
                </a:lnSpc>
                <a:spcBef>
                  <a:spcPts val="0"/>
                </a:spcBef>
                <a:spcAft>
                  <a:spcPts val="0"/>
                </a:spcAft>
              </a:pPr>
              <a:r>
                <a:rPr sz="2000" dirty="0">
                  <a:latin typeface="微软雅黑" panose="020B0503020204020204" pitchFamily="34" charset="-122"/>
                  <a:ea typeface="微软雅黑" panose="020B0503020204020204" pitchFamily="34" charset="-122"/>
                  <a:cs typeface="微软雅黑" panose="020B0503020204020204" pitchFamily="34" charset="-122"/>
                </a:rPr>
                <a:t>通常情况下，可以对视图进行增删查改的基本操作。对视图进行查询操作与对表进行查询操作的方法相同，直接使用select语句即可。而且，对视图的查询操作通常是使用简单查询语句，对程序员来讲更加友好。</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4.1.1  认识索引</a:t>
            </a:r>
          </a:p>
        </p:txBody>
      </p:sp>
      <p:sp>
        <p:nvSpPr>
          <p:cNvPr id="131086" name="矩形 1"/>
          <p:cNvSpPr/>
          <p:nvPr/>
        </p:nvSpPr>
        <p:spPr>
          <a:xfrm>
            <a:off x="264160" y="1383030"/>
            <a:ext cx="1169543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rPr>
              <a:t>为上述各表添加数据（录入或批量导入），添加数据后，各表数据状态如图4</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5～图4</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8所示。</a:t>
            </a:r>
          </a:p>
        </p:txBody>
      </p:sp>
      <p:pic>
        <p:nvPicPr>
          <p:cNvPr id="7" name="图片 6"/>
          <p:cNvPicPr>
            <a:picLocks noChangeAspect="1"/>
          </p:cNvPicPr>
          <p:nvPr/>
        </p:nvPicPr>
        <p:blipFill>
          <a:blip r:embed="rId3"/>
          <a:stretch>
            <a:fillRect/>
          </a:stretch>
        </p:blipFill>
        <p:spPr>
          <a:xfrm>
            <a:off x="1243330" y="2162810"/>
            <a:ext cx="3649980" cy="3017520"/>
          </a:xfrm>
          <a:prstGeom prst="rect">
            <a:avLst/>
          </a:prstGeom>
        </p:spPr>
      </p:pic>
      <p:sp>
        <p:nvSpPr>
          <p:cNvPr id="8" name="文本框 7"/>
          <p:cNvSpPr txBox="1"/>
          <p:nvPr/>
        </p:nvSpPr>
        <p:spPr>
          <a:xfrm>
            <a:off x="1958340" y="5638165"/>
            <a:ext cx="28016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图4-7  学生职务表数据</a:t>
            </a:r>
          </a:p>
        </p:txBody>
      </p:sp>
      <p:pic>
        <p:nvPicPr>
          <p:cNvPr id="6" name="图片 5"/>
          <p:cNvPicPr>
            <a:picLocks noChangeAspect="1"/>
          </p:cNvPicPr>
          <p:nvPr/>
        </p:nvPicPr>
        <p:blipFill>
          <a:blip r:embed="rId4"/>
          <a:stretch>
            <a:fillRect/>
          </a:stretch>
        </p:blipFill>
        <p:spPr>
          <a:xfrm>
            <a:off x="6448425" y="1987550"/>
            <a:ext cx="4373880" cy="3368040"/>
          </a:xfrm>
          <a:prstGeom prst="rect">
            <a:avLst/>
          </a:prstGeom>
        </p:spPr>
      </p:pic>
      <p:sp>
        <p:nvSpPr>
          <p:cNvPr id="9" name="文本框 8"/>
          <p:cNvSpPr txBox="1"/>
          <p:nvPr/>
        </p:nvSpPr>
        <p:spPr>
          <a:xfrm>
            <a:off x="7018655" y="5720080"/>
            <a:ext cx="329882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图4-8  学生党员信息表数据</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4.2.6   视图与表的操作</a:t>
            </a:r>
          </a:p>
        </p:txBody>
      </p:sp>
      <p:sp>
        <p:nvSpPr>
          <p:cNvPr id="4" name="文本框 3"/>
          <p:cNvSpPr txBox="1"/>
          <p:nvPr/>
        </p:nvSpPr>
        <p:spPr>
          <a:xfrm>
            <a:off x="1044575" y="158432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1.用表和视图完成数据查询</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176529" y="2192020"/>
            <a:ext cx="1468755"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4-13</a:t>
            </a:r>
            <a:r>
              <a:rPr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 name="文本框 4"/>
          <p:cNvSpPr txBox="1"/>
          <p:nvPr/>
        </p:nvSpPr>
        <p:spPr>
          <a:xfrm>
            <a:off x="1488440" y="2192020"/>
            <a:ext cx="890143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查询计科131班所有学生党员的姓名和电话号码。</a:t>
            </a:r>
          </a:p>
        </p:txBody>
      </p:sp>
      <p:sp>
        <p:nvSpPr>
          <p:cNvPr id="6" name="文本框 5"/>
          <p:cNvSpPr txBox="1"/>
          <p:nvPr/>
        </p:nvSpPr>
        <p:spPr>
          <a:xfrm>
            <a:off x="1645285" y="2957830"/>
            <a:ext cx="10147935"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如果没有视图，可以新建查询窗口，在查询编辑器中使用如下语句来完成查询操作。</a:t>
            </a:r>
          </a:p>
        </p:txBody>
      </p:sp>
      <p:sp>
        <p:nvSpPr>
          <p:cNvPr id="11" name="右箭头 10"/>
          <p:cNvSpPr/>
          <p:nvPr/>
        </p:nvSpPr>
        <p:spPr>
          <a:xfrm>
            <a:off x="264160" y="3869690"/>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71015" y="3939540"/>
            <a:ext cx="9387840" cy="1014730"/>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select name, telephone from tb_student_member</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where classId = (select id from tb_class where className =  ' 计科131'  )</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4.2.6   视图与表的操作</a:t>
            </a:r>
          </a:p>
        </p:txBody>
      </p:sp>
      <p:sp>
        <p:nvSpPr>
          <p:cNvPr id="4" name="文本框 3"/>
          <p:cNvSpPr txBox="1"/>
          <p:nvPr/>
        </p:nvSpPr>
        <p:spPr>
          <a:xfrm>
            <a:off x="1044575" y="158432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1.用表和视图完成数据查询</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176530" y="219202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4-13</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 name="文本框 4"/>
          <p:cNvSpPr txBox="1"/>
          <p:nvPr/>
        </p:nvSpPr>
        <p:spPr>
          <a:xfrm>
            <a:off x="1488440" y="2192020"/>
            <a:ext cx="890143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执行命令后查询的结果如图4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41所示。</a:t>
            </a:r>
          </a:p>
        </p:txBody>
      </p:sp>
      <p:pic>
        <p:nvPicPr>
          <p:cNvPr id="3" name="图片 2"/>
          <p:cNvPicPr>
            <a:picLocks noChangeAspect="1"/>
          </p:cNvPicPr>
          <p:nvPr/>
        </p:nvPicPr>
        <p:blipFill>
          <a:blip r:embed="rId4"/>
          <a:stretch>
            <a:fillRect/>
          </a:stretch>
        </p:blipFill>
        <p:spPr>
          <a:xfrm>
            <a:off x="6473190" y="998855"/>
            <a:ext cx="5372100" cy="4175760"/>
          </a:xfrm>
          <a:prstGeom prst="rect">
            <a:avLst/>
          </a:prstGeom>
        </p:spPr>
      </p:pic>
      <p:sp>
        <p:nvSpPr>
          <p:cNvPr id="9" name="文本框 8"/>
          <p:cNvSpPr txBox="1"/>
          <p:nvPr/>
        </p:nvSpPr>
        <p:spPr>
          <a:xfrm>
            <a:off x="7216775" y="5174615"/>
            <a:ext cx="410273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图4-41  用基本表完成复杂数据的查询</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4.2.6   视图与表的操作</a:t>
            </a:r>
          </a:p>
        </p:txBody>
      </p:sp>
      <p:sp>
        <p:nvSpPr>
          <p:cNvPr id="4" name="文本框 3"/>
          <p:cNvSpPr txBox="1"/>
          <p:nvPr/>
        </p:nvSpPr>
        <p:spPr>
          <a:xfrm>
            <a:off x="1044575" y="158432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1.用表和视图完成数据查询</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176530" y="219202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4-13</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 name="文本框 4"/>
          <p:cNvSpPr txBox="1"/>
          <p:nvPr/>
        </p:nvSpPr>
        <p:spPr>
          <a:xfrm>
            <a:off x="1488440" y="2192020"/>
            <a:ext cx="890143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新建查询窗口，在查询编辑器中输入如下命令。</a:t>
            </a:r>
          </a:p>
        </p:txBody>
      </p:sp>
      <p:sp>
        <p:nvSpPr>
          <p:cNvPr id="7" name="文本框 6"/>
          <p:cNvSpPr txBox="1"/>
          <p:nvPr/>
        </p:nvSpPr>
        <p:spPr>
          <a:xfrm>
            <a:off x="1781175" y="3199765"/>
            <a:ext cx="9387840" cy="1014730"/>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select name, telephone from view_name_class_phone</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where className =   '计科131'  </a:t>
            </a:r>
          </a:p>
        </p:txBody>
      </p:sp>
      <p:sp>
        <p:nvSpPr>
          <p:cNvPr id="6" name="文本框 5"/>
          <p:cNvSpPr txBox="1"/>
          <p:nvPr/>
        </p:nvSpPr>
        <p:spPr>
          <a:xfrm>
            <a:off x="1781175" y="4783455"/>
            <a:ext cx="8901430" cy="553085"/>
          </a:xfrm>
          <a:prstGeom prst="rect">
            <a:avLst/>
          </a:prstGeom>
          <a:noFill/>
          <a:ln w="28575" cmpd="sng">
            <a:solidFill>
              <a:schemeClr val="accent1">
                <a:shade val="50000"/>
              </a:schemeClr>
            </a:solidFill>
            <a:prstDash val="solid"/>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运行上述命令将得到与图4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41相同的查询结果。</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4.2.6   视图与表的操作</a:t>
            </a:r>
          </a:p>
        </p:txBody>
      </p:sp>
      <p:sp>
        <p:nvSpPr>
          <p:cNvPr id="4" name="文本框 3"/>
          <p:cNvSpPr txBox="1"/>
          <p:nvPr/>
        </p:nvSpPr>
        <p:spPr>
          <a:xfrm>
            <a:off x="1044575" y="1584325"/>
            <a:ext cx="4170045"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2.视图和表的相互影响</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 name="文本框 4"/>
          <p:cNvSpPr txBox="1"/>
          <p:nvPr/>
        </p:nvSpPr>
        <p:spPr>
          <a:xfrm>
            <a:off x="740410" y="2082800"/>
            <a:ext cx="11245850"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由于视图是虚拟表，是基本表数据筛选的映射，因此当基本表数据发生变化时，视图中的数据会自动发生变化。</a:t>
            </a:r>
          </a:p>
        </p:txBody>
      </p:sp>
      <p:sp>
        <p:nvSpPr>
          <p:cNvPr id="6" name="文本框 5"/>
          <p:cNvSpPr txBox="1"/>
          <p:nvPr/>
        </p:nvSpPr>
        <p:spPr>
          <a:xfrm>
            <a:off x="1398905" y="4364355"/>
            <a:ext cx="8901430" cy="553085"/>
          </a:xfrm>
          <a:prstGeom prst="rect">
            <a:avLst/>
          </a:prstGeom>
          <a:noFill/>
          <a:ln w="28575" cmpd="sng">
            <a:noFill/>
            <a:prstDash val="solid"/>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在Navicat中新建查询，在查询编辑器中输入如下命令。</a:t>
            </a:r>
          </a:p>
        </p:txBody>
      </p:sp>
      <p:sp>
        <p:nvSpPr>
          <p:cNvPr id="3" name="MH_Other_1"/>
          <p:cNvSpPr/>
          <p:nvPr>
            <p:custDataLst>
              <p:tags r:id="rId1"/>
            </p:custDataLst>
          </p:nvPr>
        </p:nvSpPr>
        <p:spPr>
          <a:xfrm>
            <a:off x="86995" y="335661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4-14</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8" name="文本框 7"/>
          <p:cNvSpPr txBox="1"/>
          <p:nvPr/>
        </p:nvSpPr>
        <p:spPr>
          <a:xfrm>
            <a:off x="1398905" y="3152775"/>
            <a:ext cx="10497820"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修改tb_student_member表中石小令同学的班级号属性，然后运行【例4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13】中的视图查询命令，查看其运行结果。</a:t>
            </a:r>
          </a:p>
        </p:txBody>
      </p:sp>
      <p:sp>
        <p:nvSpPr>
          <p:cNvPr id="9" name="文本框 8"/>
          <p:cNvSpPr txBox="1"/>
          <p:nvPr/>
        </p:nvSpPr>
        <p:spPr>
          <a:xfrm>
            <a:off x="1669415" y="4917440"/>
            <a:ext cx="9387840" cy="55308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update tb_student_member set classId = 3 where name =   '石小令 '</a:t>
            </a:r>
          </a:p>
        </p:txBody>
      </p:sp>
      <p:cxnSp>
        <p:nvCxnSpPr>
          <p:cNvPr id="10" name="直接连接符 9"/>
          <p:cNvCxnSpPr/>
          <p:nvPr/>
        </p:nvCxnSpPr>
        <p:spPr>
          <a:xfrm>
            <a:off x="163830" y="3142615"/>
            <a:ext cx="11822430" cy="1016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4.2.6   视图与表的操作</a:t>
            </a:r>
          </a:p>
        </p:txBody>
      </p:sp>
      <p:sp>
        <p:nvSpPr>
          <p:cNvPr id="4" name="文本框 3"/>
          <p:cNvSpPr txBox="1"/>
          <p:nvPr/>
        </p:nvSpPr>
        <p:spPr>
          <a:xfrm>
            <a:off x="1044575" y="158432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2.视图和表的相互影响</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6" name="文本框 5"/>
          <p:cNvSpPr txBox="1"/>
          <p:nvPr/>
        </p:nvSpPr>
        <p:spPr>
          <a:xfrm>
            <a:off x="419100" y="4852670"/>
            <a:ext cx="6177915" cy="1014730"/>
          </a:xfrm>
          <a:prstGeom prst="rect">
            <a:avLst/>
          </a:prstGeom>
          <a:noFill/>
          <a:ln w="28575" cmpd="sng">
            <a:noFill/>
            <a:prstDash val="solid"/>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运行上述命令，发现已经没有石小令同学的名字，如图4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42所示。</a:t>
            </a:r>
          </a:p>
        </p:txBody>
      </p:sp>
      <p:sp>
        <p:nvSpPr>
          <p:cNvPr id="3" name="MH_Other_1"/>
          <p:cNvSpPr/>
          <p:nvPr>
            <p:custDataLst>
              <p:tags r:id="rId1"/>
            </p:custDataLst>
          </p:nvPr>
        </p:nvSpPr>
        <p:spPr>
          <a:xfrm>
            <a:off x="86995" y="222885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4-14</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8" name="文本框 7"/>
          <p:cNvSpPr txBox="1"/>
          <p:nvPr/>
        </p:nvSpPr>
        <p:spPr>
          <a:xfrm>
            <a:off x="1398905" y="2228850"/>
            <a:ext cx="5540375"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运行上述命令后，在新的查询窗口中输入如下命令。</a:t>
            </a:r>
          </a:p>
        </p:txBody>
      </p:sp>
      <p:sp>
        <p:nvSpPr>
          <p:cNvPr id="9" name="文本框 8"/>
          <p:cNvSpPr txBox="1"/>
          <p:nvPr/>
        </p:nvSpPr>
        <p:spPr>
          <a:xfrm>
            <a:off x="1537335" y="3376295"/>
            <a:ext cx="4963160" cy="147637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select name, telephone from view_name_class_phone</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where className =   '计科131  '</a:t>
            </a:r>
          </a:p>
        </p:txBody>
      </p:sp>
      <p:pic>
        <p:nvPicPr>
          <p:cNvPr id="7" name="图片 6"/>
          <p:cNvPicPr>
            <a:picLocks noChangeAspect="1"/>
          </p:cNvPicPr>
          <p:nvPr/>
        </p:nvPicPr>
        <p:blipFill>
          <a:blip r:embed="rId4"/>
          <a:stretch>
            <a:fillRect/>
          </a:stretch>
        </p:blipFill>
        <p:spPr>
          <a:xfrm>
            <a:off x="6829425" y="1383030"/>
            <a:ext cx="4975860" cy="3863340"/>
          </a:xfrm>
          <a:prstGeom prst="rect">
            <a:avLst/>
          </a:prstGeom>
        </p:spPr>
      </p:pic>
      <p:sp>
        <p:nvSpPr>
          <p:cNvPr id="11" name="文本框 10"/>
          <p:cNvSpPr txBox="1"/>
          <p:nvPr/>
        </p:nvSpPr>
        <p:spPr>
          <a:xfrm>
            <a:off x="7265670" y="5384165"/>
            <a:ext cx="410273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图4-42  表修改后的视图查询</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4.2.6   视图与表的操作</a:t>
            </a:r>
          </a:p>
        </p:txBody>
      </p:sp>
      <p:sp>
        <p:nvSpPr>
          <p:cNvPr id="4" name="文本框 3"/>
          <p:cNvSpPr txBox="1"/>
          <p:nvPr/>
        </p:nvSpPr>
        <p:spPr>
          <a:xfrm>
            <a:off x="1044575" y="158432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2.视图和表的相互影响</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6" name="文本框 5"/>
          <p:cNvSpPr txBox="1"/>
          <p:nvPr/>
        </p:nvSpPr>
        <p:spPr>
          <a:xfrm>
            <a:off x="1589405" y="3400425"/>
            <a:ext cx="10132695" cy="553085"/>
          </a:xfrm>
          <a:prstGeom prst="rect">
            <a:avLst/>
          </a:prstGeom>
          <a:noFill/>
          <a:ln w="19050" cmpd="sng">
            <a:solidFill>
              <a:schemeClr val="accent1"/>
            </a:solidFill>
            <a:prstDash val="solid"/>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在新建查询窗口的查询编辑器中输入如下命令。</a:t>
            </a:r>
          </a:p>
        </p:txBody>
      </p:sp>
      <p:sp>
        <p:nvSpPr>
          <p:cNvPr id="3" name="MH_Other_1"/>
          <p:cNvSpPr/>
          <p:nvPr>
            <p:custDataLst>
              <p:tags r:id="rId1"/>
            </p:custDataLst>
          </p:nvPr>
        </p:nvSpPr>
        <p:spPr>
          <a:xfrm>
            <a:off x="86995" y="222885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4-15</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8" name="文本框 7"/>
          <p:cNvSpPr txBox="1"/>
          <p:nvPr/>
        </p:nvSpPr>
        <p:spPr>
          <a:xfrm>
            <a:off x="1398905" y="2228850"/>
            <a:ext cx="10507980"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删除视图view_name_phone中的数据，观察基本表tb_student_member中数据的变化。</a:t>
            </a:r>
          </a:p>
        </p:txBody>
      </p:sp>
      <p:sp>
        <p:nvSpPr>
          <p:cNvPr id="9" name="文本框 8"/>
          <p:cNvSpPr txBox="1"/>
          <p:nvPr/>
        </p:nvSpPr>
        <p:spPr>
          <a:xfrm>
            <a:off x="1594485" y="3966210"/>
            <a:ext cx="10126980" cy="55308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delete from view_name_phone where name =  ' 石小令'  </a:t>
            </a:r>
          </a:p>
        </p:txBody>
      </p:sp>
      <p:sp>
        <p:nvSpPr>
          <p:cNvPr id="5" name="文本框 4"/>
          <p:cNvSpPr txBox="1"/>
          <p:nvPr/>
        </p:nvSpPr>
        <p:spPr>
          <a:xfrm>
            <a:off x="1614805" y="4886960"/>
            <a:ext cx="10203180" cy="553085"/>
          </a:xfrm>
          <a:prstGeom prst="rect">
            <a:avLst/>
          </a:prstGeom>
          <a:noFill/>
          <a:ln w="19050" cmpd="sng">
            <a:solidFill>
              <a:schemeClr val="accent1">
                <a:shade val="50000"/>
                <a:alpha val="99000"/>
              </a:schemeClr>
            </a:solidFill>
            <a:prstDash val="solid"/>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运行上述命令后，在查询编辑器中输入如下命令。</a:t>
            </a:r>
          </a:p>
        </p:txBody>
      </p:sp>
      <p:sp>
        <p:nvSpPr>
          <p:cNvPr id="10" name="右箭头 9"/>
          <p:cNvSpPr/>
          <p:nvPr/>
        </p:nvSpPr>
        <p:spPr>
          <a:xfrm>
            <a:off x="264160" y="4488180"/>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643380" y="5440045"/>
            <a:ext cx="10174605" cy="55308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select * from  tb_student_member where name =   '石小令' </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4.2.6   视图与表的操作</a:t>
            </a:r>
          </a:p>
        </p:txBody>
      </p:sp>
      <p:sp>
        <p:nvSpPr>
          <p:cNvPr id="4" name="文本框 3"/>
          <p:cNvSpPr txBox="1"/>
          <p:nvPr/>
        </p:nvSpPr>
        <p:spPr>
          <a:xfrm>
            <a:off x="1044575" y="158432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2.视图和表的相互影响</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3" name="MH_Other_1"/>
          <p:cNvSpPr/>
          <p:nvPr>
            <p:custDataLst>
              <p:tags r:id="rId1"/>
            </p:custDataLst>
          </p:nvPr>
        </p:nvSpPr>
        <p:spPr>
          <a:xfrm>
            <a:off x="86995" y="2228850"/>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4-15</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8" name="文本框 7"/>
          <p:cNvSpPr txBox="1"/>
          <p:nvPr/>
        </p:nvSpPr>
        <p:spPr>
          <a:xfrm>
            <a:off x="1398905" y="2228850"/>
            <a:ext cx="10507980"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运行上述命令后，发现结果中没有出现任何数据，证明随着视图数据的删除，基本表内的数据也随之被删除，如图4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43所示。</a:t>
            </a:r>
          </a:p>
        </p:txBody>
      </p:sp>
      <p:pic>
        <p:nvPicPr>
          <p:cNvPr id="7" name="图片 6"/>
          <p:cNvPicPr>
            <a:picLocks noChangeAspect="1"/>
          </p:cNvPicPr>
          <p:nvPr/>
        </p:nvPicPr>
        <p:blipFill>
          <a:blip r:embed="rId4"/>
          <a:stretch>
            <a:fillRect/>
          </a:stretch>
        </p:blipFill>
        <p:spPr>
          <a:xfrm>
            <a:off x="3718560" y="3158490"/>
            <a:ext cx="4434840" cy="3474720"/>
          </a:xfrm>
          <a:prstGeom prst="rect">
            <a:avLst/>
          </a:prstGeom>
        </p:spPr>
      </p:pic>
      <p:sp>
        <p:nvSpPr>
          <p:cNvPr id="11" name="文本框 10"/>
          <p:cNvSpPr txBox="1"/>
          <p:nvPr/>
        </p:nvSpPr>
        <p:spPr>
          <a:xfrm>
            <a:off x="3884295" y="6541135"/>
            <a:ext cx="410273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图4-43   视图数据变化后的表数据查询</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4.2</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视图的基本操作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4.2.6   视图与表的操作</a:t>
            </a:r>
          </a:p>
        </p:txBody>
      </p:sp>
      <p:sp>
        <p:nvSpPr>
          <p:cNvPr id="4" name="文本框 3"/>
          <p:cNvSpPr txBox="1"/>
          <p:nvPr/>
        </p:nvSpPr>
        <p:spPr>
          <a:xfrm>
            <a:off x="1044575" y="1584325"/>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2.视图和表的相互影响</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8" name="文本框 7"/>
          <p:cNvSpPr txBox="1"/>
          <p:nvPr/>
        </p:nvSpPr>
        <p:spPr>
          <a:xfrm>
            <a:off x="385445" y="1983105"/>
            <a:ext cx="11520805"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当视图中的数据来自多个表时，不能进行数据添加和删除操作，如果这种情况下运行视图数据删除或添加命令，会提示错误信息，如图4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44所示。</a:t>
            </a:r>
          </a:p>
        </p:txBody>
      </p:sp>
      <p:sp>
        <p:nvSpPr>
          <p:cNvPr id="11" name="文本框 10"/>
          <p:cNvSpPr txBox="1"/>
          <p:nvPr/>
        </p:nvSpPr>
        <p:spPr>
          <a:xfrm>
            <a:off x="3883660" y="6353810"/>
            <a:ext cx="446214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图4-44   多个源基本表的视图数据被删除</a:t>
            </a:r>
          </a:p>
        </p:txBody>
      </p:sp>
      <p:pic>
        <p:nvPicPr>
          <p:cNvPr id="5" name="图片 4"/>
          <p:cNvPicPr>
            <a:picLocks noChangeAspect="1"/>
          </p:cNvPicPr>
          <p:nvPr/>
        </p:nvPicPr>
        <p:blipFill>
          <a:blip r:embed="rId3"/>
          <a:stretch>
            <a:fillRect/>
          </a:stretch>
        </p:blipFill>
        <p:spPr>
          <a:xfrm>
            <a:off x="3698875" y="2879090"/>
            <a:ext cx="4472940" cy="347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4.3.1   认识触发器</a:t>
            </a:r>
          </a:p>
        </p:txBody>
      </p:sp>
      <p:grpSp>
        <p:nvGrpSpPr>
          <p:cNvPr id="17414" name="组合 17413"/>
          <p:cNvGrpSpPr/>
          <p:nvPr/>
        </p:nvGrpSpPr>
        <p:grpSpPr>
          <a:xfrm>
            <a:off x="1002030" y="1860550"/>
            <a:ext cx="9969500" cy="3841115"/>
            <a:chOff x="0" y="0"/>
            <a:chExt cx="7715250" cy="2838620"/>
          </a:xfrm>
        </p:grpSpPr>
        <p:grpSp>
          <p:nvGrpSpPr>
            <p:cNvPr id="17415" name="组合 17414"/>
            <p:cNvGrpSpPr/>
            <p:nvPr/>
          </p:nvGrpSpPr>
          <p:grpSpPr>
            <a:xfrm>
              <a:off x="0" y="0"/>
              <a:ext cx="7715250" cy="2838620"/>
              <a:chOff x="0" y="0"/>
              <a:chExt cx="8143932" cy="3141871"/>
            </a:xfrm>
          </p:grpSpPr>
          <p:grpSp>
            <p:nvGrpSpPr>
              <p:cNvPr id="17416" name="组合 17415"/>
              <p:cNvGrpSpPr/>
              <p:nvPr/>
            </p:nvGrpSpPr>
            <p:grpSpPr>
              <a:xfrm>
                <a:off x="-79878" y="-49413"/>
                <a:ext cx="8296119" cy="3297251"/>
                <a:chOff x="0" y="0"/>
                <a:chExt cx="7168896" cy="2932176"/>
              </a:xfrm>
            </p:grpSpPr>
            <p:pic>
              <p:nvPicPr>
                <p:cNvPr id="17417" name="AutoShape 3"/>
                <p:cNvPicPr/>
                <p:nvPr/>
              </p:nvPicPr>
              <p:blipFill>
                <a:blip r:embed="rId3"/>
                <a:stretch>
                  <a:fillRect/>
                </a:stretch>
              </p:blipFill>
              <p:spPr>
                <a:xfrm>
                  <a:off x="0" y="0"/>
                  <a:ext cx="7168896" cy="2932176"/>
                </a:xfrm>
                <a:prstGeom prst="rect">
                  <a:avLst/>
                </a:prstGeom>
                <a:noFill/>
                <a:ln w="9525">
                  <a:noFill/>
                </a:ln>
              </p:spPr>
            </p:pic>
            <p:sp>
              <p:nvSpPr>
                <p:cNvPr id="17418" name="文本框 17417"/>
                <p:cNvSpPr txBox="1"/>
                <p:nvPr/>
              </p:nvSpPr>
              <p:spPr>
                <a:xfrm>
                  <a:off x="89082" y="63999"/>
                  <a:ext cx="6997273" cy="2753886"/>
                </a:xfrm>
                <a:prstGeom prst="rect">
                  <a:avLst/>
                </a:prstGeom>
                <a:noFill/>
                <a:ln w="9525">
                  <a:noFill/>
                </a:ln>
              </p:spPr>
              <p:txBody>
                <a:bodyPr wrap="none" anchor="ctr"/>
                <a:lstStyle/>
                <a:p>
                  <a:pPr algn="ctr" eaLnBrk="0" hangingPunct="0">
                    <a:lnSpc>
                      <a:spcPct val="150000"/>
                    </a:lnSpc>
                    <a:buFont typeface="Arial" panose="020B0604020202020204" pitchFamily="34" charset="0"/>
                  </a:pPr>
                  <a:endParaRPr lang="zh-CN" altLang="en-US" b="1" dirty="0">
                    <a:solidFill>
                      <a:srgbClr val="C00000"/>
                    </a:solidFill>
                    <a:latin typeface="微软雅黑" panose="020B0503020204020204" pitchFamily="34" charset="-122"/>
                  </a:endParaRPr>
                </a:p>
              </p:txBody>
            </p:sp>
          </p:grpSp>
          <p:grpSp>
            <p:nvGrpSpPr>
              <p:cNvPr id="17419" name="组合 17418"/>
              <p:cNvGrpSpPr/>
              <p:nvPr/>
            </p:nvGrpSpPr>
            <p:grpSpPr>
              <a:xfrm>
                <a:off x="-72824" y="115107"/>
                <a:ext cx="8282010" cy="2954501"/>
                <a:chOff x="0" y="0"/>
                <a:chExt cx="7156704" cy="2627376"/>
              </a:xfrm>
            </p:grpSpPr>
            <p:pic>
              <p:nvPicPr>
                <p:cNvPr id="17420" name="AutoShape 3"/>
                <p:cNvPicPr/>
                <p:nvPr/>
              </p:nvPicPr>
              <p:blipFill>
                <a:blip r:embed="rId4"/>
                <a:stretch>
                  <a:fillRect/>
                </a:stretch>
              </p:blipFill>
              <p:spPr>
                <a:xfrm>
                  <a:off x="0" y="0"/>
                  <a:ext cx="7156704" cy="2627376"/>
                </a:xfrm>
                <a:prstGeom prst="rect">
                  <a:avLst/>
                </a:prstGeom>
                <a:noFill/>
                <a:ln w="9525">
                  <a:noFill/>
                </a:ln>
              </p:spPr>
            </p:pic>
            <p:sp>
              <p:nvSpPr>
                <p:cNvPr id="17421" name="文本框 17420"/>
                <p:cNvSpPr txBox="1"/>
                <p:nvPr/>
              </p:nvSpPr>
              <p:spPr>
                <a:xfrm>
                  <a:off x="85600" y="63983"/>
                  <a:ext cx="6992046" cy="2451431"/>
                </a:xfrm>
                <a:prstGeom prst="rect">
                  <a:avLst/>
                </a:prstGeom>
                <a:noFill/>
                <a:ln w="9525">
                  <a:noFill/>
                </a:ln>
              </p:spPr>
              <p:txBody>
                <a:bodyPr wrap="none" anchor="ctr"/>
                <a:lstStyle/>
                <a:p>
                  <a:pPr algn="ctr" eaLnBrk="0" hangingPunct="0">
                    <a:lnSpc>
                      <a:spcPct val="150000"/>
                    </a:lnSpc>
                    <a:buFont typeface="Arial" panose="020B0604020202020204" pitchFamily="34" charset="0"/>
                  </a:pPr>
                  <a:endParaRPr lang="zh-CN" altLang="en-US" b="1" dirty="0">
                    <a:latin typeface="微软雅黑" panose="020B0503020204020204" pitchFamily="34" charset="-122"/>
                  </a:endParaRPr>
                </a:p>
              </p:txBody>
            </p:sp>
          </p:grpSp>
        </p:grpSp>
        <p:sp>
          <p:nvSpPr>
            <p:cNvPr id="17422" name="Text Box 11"/>
            <p:cNvSpPr txBox="1"/>
            <p:nvPr/>
          </p:nvSpPr>
          <p:spPr>
            <a:xfrm>
              <a:off x="25063" y="168937"/>
              <a:ext cx="7668565" cy="2455695"/>
            </a:xfrm>
            <a:prstGeom prst="rect">
              <a:avLst/>
            </a:prstGeom>
            <a:noFill/>
            <a:ln w="9525">
              <a:noFill/>
            </a:ln>
          </p:spPr>
          <p:txBody>
            <a:bodyPr wrap="square">
              <a:spAutoFit/>
            </a:bodyPr>
            <a:lstStyle/>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触发器（trigger）是MySQL提供给程序员和数据分析员来保证数据完整性的一种方法，它是与表事件相关的特殊的存储过程，它不是由程序调用的，也不是手工启动的，而是由事件来触发的，如对一个表进行操作（insert、delete、update），就会激活它。</a:t>
              </a:r>
            </a:p>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触发器经常被用来加强数据的完整性约束和业务规则等，用触发器可以查询其他表，而且表中可以包含复杂的SQL语句。</a:t>
              </a:r>
            </a:p>
            <a:p>
              <a:pPr indent="539750">
                <a:lnSpc>
                  <a:spcPct val="150000"/>
                </a:lnSpc>
                <a:buFont typeface="Arial" panose="020B0604020202020204" pitchFamily="34" charset="0"/>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触发器也可用于强制引用完整性，以便在多个表中添加、更新或删除行时保留这些表之间所定义的关系。</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anim calcmode="lin" valueType="num">
                                      <p:cBhvr>
                                        <p:cTn id="7" dur="1" fill="hold"/>
                                        <p:tgtEl>
                                          <p:spTgt spid="1741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4.3.1   认识触发器</a:t>
            </a:r>
          </a:p>
        </p:txBody>
      </p:sp>
      <p:sp>
        <p:nvSpPr>
          <p:cNvPr id="8" name="文本框 7"/>
          <p:cNvSpPr txBox="1"/>
          <p:nvPr/>
        </p:nvSpPr>
        <p:spPr>
          <a:xfrm>
            <a:off x="419100" y="1454150"/>
            <a:ext cx="11520805"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触发器的作用可以归纳为以下几个。</a:t>
            </a:r>
          </a:p>
        </p:txBody>
      </p:sp>
      <p:cxnSp>
        <p:nvCxnSpPr>
          <p:cNvPr id="66" name="Straight Connector 65"/>
          <p:cNvCxnSpPr/>
          <p:nvPr/>
        </p:nvCxnSpPr>
        <p:spPr>
          <a:xfrm>
            <a:off x="2554497" y="6067847"/>
            <a:ext cx="1803237" cy="0"/>
          </a:xfrm>
          <a:prstGeom prst="line">
            <a:avLst/>
          </a:prstGeom>
          <a:ln w="95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85967" y="4950360"/>
            <a:ext cx="2163886" cy="0"/>
          </a:xfrm>
          <a:prstGeom prst="line">
            <a:avLst/>
          </a:prstGeom>
          <a:ln w="95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654239" y="3852496"/>
            <a:ext cx="1803237" cy="0"/>
          </a:xfrm>
          <a:prstGeom prst="line">
            <a:avLst/>
          </a:prstGeom>
          <a:ln w="95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031130" y="2654680"/>
            <a:ext cx="1803237" cy="0"/>
          </a:xfrm>
          <a:prstGeom prst="line">
            <a:avLst/>
          </a:prstGeom>
          <a:ln w="95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851180" y="5611700"/>
            <a:ext cx="1194815" cy="1124575"/>
            <a:chOff x="6139503" y="4871969"/>
            <a:chExt cx="1192668" cy="1122553"/>
          </a:xfrm>
          <a:effectLst/>
        </p:grpSpPr>
        <p:sp>
          <p:nvSpPr>
            <p:cNvPr id="6" name="Rounded Rectangle 5"/>
            <p:cNvSpPr>
              <a:spLocks noChangeArrowheads="1"/>
            </p:cNvSpPr>
            <p:nvPr/>
          </p:nvSpPr>
          <p:spPr bwMode="auto">
            <a:xfrm>
              <a:off x="6139503" y="4871969"/>
              <a:ext cx="1192668" cy="1122553"/>
            </a:xfrm>
            <a:prstGeom prst="roundRect">
              <a:avLst>
                <a:gd name="adj" fmla="val 9375"/>
              </a:avLst>
            </a:prstGeom>
            <a:solidFill>
              <a:schemeClr val="accent4"/>
            </a:solidFill>
            <a:ln w="9525">
              <a:noFill/>
              <a:roun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120000"/>
                </a:lnSpc>
              </a:pPr>
              <a:endParaRPr lang="id-ID" altLang="id-ID" sz="278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extBox 21"/>
            <p:cNvSpPr txBox="1">
              <a:spLocks noChangeArrowheads="1"/>
            </p:cNvSpPr>
            <p:nvPr/>
          </p:nvSpPr>
          <p:spPr bwMode="auto">
            <a:xfrm>
              <a:off x="6356737" y="5179787"/>
              <a:ext cx="771727" cy="60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120000"/>
                </a:lnSpc>
              </a:pPr>
              <a:r>
                <a:rPr lang="nb-NO" altLang="id-ID" sz="278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nb-NO" sz="278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4" name="Group 7"/>
          <p:cNvGrpSpPr/>
          <p:nvPr/>
        </p:nvGrpSpPr>
        <p:grpSpPr>
          <a:xfrm>
            <a:off x="2132311" y="4487132"/>
            <a:ext cx="1194815" cy="1124576"/>
            <a:chOff x="6420131" y="3749417"/>
            <a:chExt cx="1192668" cy="1122553"/>
          </a:xfrm>
          <a:effectLst/>
        </p:grpSpPr>
        <p:sp>
          <p:nvSpPr>
            <p:cNvPr id="9" name="Rounded Rectangle 8"/>
            <p:cNvSpPr>
              <a:spLocks noChangeArrowheads="1"/>
            </p:cNvSpPr>
            <p:nvPr/>
          </p:nvSpPr>
          <p:spPr bwMode="auto">
            <a:xfrm>
              <a:off x="6420131" y="3749417"/>
              <a:ext cx="1192668" cy="1122553"/>
            </a:xfrm>
            <a:prstGeom prst="roundRect">
              <a:avLst>
                <a:gd name="adj" fmla="val 9375"/>
              </a:avLst>
            </a:prstGeom>
            <a:solidFill>
              <a:schemeClr val="accent3"/>
            </a:solidFill>
            <a:ln w="9525">
              <a:noFill/>
              <a:roun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120000"/>
                </a:lnSpc>
              </a:pPr>
              <a:endParaRPr lang="id-ID" altLang="id-ID" sz="278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22"/>
            <p:cNvSpPr txBox="1">
              <a:spLocks noChangeArrowheads="1"/>
            </p:cNvSpPr>
            <p:nvPr/>
          </p:nvSpPr>
          <p:spPr bwMode="auto">
            <a:xfrm>
              <a:off x="6672041" y="4034885"/>
              <a:ext cx="771727" cy="60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120000"/>
                </a:lnSpc>
              </a:pPr>
              <a:r>
                <a:rPr lang="nb-NO" altLang="id-ID" sz="278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nb-NO" sz="278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11" name="Group 10"/>
          <p:cNvGrpSpPr/>
          <p:nvPr/>
        </p:nvGrpSpPr>
        <p:grpSpPr>
          <a:xfrm>
            <a:off x="1710613" y="3362569"/>
            <a:ext cx="1194815" cy="1124573"/>
            <a:chOff x="5999190" y="2626865"/>
            <a:chExt cx="1192668" cy="1122553"/>
          </a:xfrm>
          <a:effectLst/>
        </p:grpSpPr>
        <p:sp>
          <p:nvSpPr>
            <p:cNvPr id="12" name="Rounded Rectangle 11"/>
            <p:cNvSpPr>
              <a:spLocks noChangeArrowheads="1"/>
            </p:cNvSpPr>
            <p:nvPr/>
          </p:nvSpPr>
          <p:spPr bwMode="auto">
            <a:xfrm>
              <a:off x="5999190" y="2626865"/>
              <a:ext cx="1192668" cy="1122553"/>
            </a:xfrm>
            <a:prstGeom prst="roundRect">
              <a:avLst>
                <a:gd name="adj" fmla="val 9375"/>
              </a:avLst>
            </a:prstGeom>
            <a:solidFill>
              <a:schemeClr val="accent2"/>
            </a:solidFill>
            <a:ln w="9525">
              <a:noFill/>
              <a:roun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120000"/>
                </a:lnSpc>
              </a:pPr>
              <a:endParaRPr lang="id-ID" altLang="id-ID" sz="278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23"/>
            <p:cNvSpPr txBox="1">
              <a:spLocks noChangeArrowheads="1"/>
            </p:cNvSpPr>
            <p:nvPr/>
          </p:nvSpPr>
          <p:spPr bwMode="auto">
            <a:xfrm>
              <a:off x="6231728" y="2895663"/>
              <a:ext cx="771727" cy="60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120000"/>
                </a:lnSpc>
              </a:pPr>
              <a:r>
                <a:rPr lang="nb-NO" altLang="id-ID" sz="278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nb-NO" sz="278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14" name="Group 13"/>
          <p:cNvGrpSpPr/>
          <p:nvPr/>
        </p:nvGrpSpPr>
        <p:grpSpPr>
          <a:xfrm>
            <a:off x="1113212" y="2300663"/>
            <a:ext cx="1194815" cy="1124575"/>
            <a:chOff x="5402860" y="1566869"/>
            <a:chExt cx="1192668" cy="1122553"/>
          </a:xfrm>
          <a:effectLst/>
        </p:grpSpPr>
        <p:sp>
          <p:nvSpPr>
            <p:cNvPr id="15" name="Rounded Rectangle 14"/>
            <p:cNvSpPr>
              <a:spLocks noChangeArrowheads="1"/>
            </p:cNvSpPr>
            <p:nvPr/>
          </p:nvSpPr>
          <p:spPr bwMode="auto">
            <a:xfrm rot="20684149">
              <a:off x="5402860" y="1566869"/>
              <a:ext cx="1192668" cy="1122553"/>
            </a:xfrm>
            <a:prstGeom prst="roundRect">
              <a:avLst>
                <a:gd name="adj" fmla="val 9375"/>
              </a:avLst>
            </a:prstGeom>
            <a:solidFill>
              <a:schemeClr val="accent1"/>
            </a:solidFill>
            <a:ln w="9525">
              <a:noFill/>
              <a:roun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120000"/>
                </a:lnSpc>
              </a:pPr>
              <a:endParaRPr lang="id-ID" altLang="id-ID" sz="278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TextBox 24"/>
            <p:cNvSpPr txBox="1">
              <a:spLocks noChangeArrowheads="1"/>
            </p:cNvSpPr>
            <p:nvPr/>
          </p:nvSpPr>
          <p:spPr bwMode="auto">
            <a:xfrm rot="20681241">
              <a:off x="5613324" y="1778750"/>
              <a:ext cx="771727" cy="60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120000"/>
                </a:lnSpc>
              </a:pPr>
              <a:r>
                <a:rPr lang="nb-NO" altLang="id-ID" sz="278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nb-NO" sz="278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27" name="Group 26"/>
          <p:cNvGrpSpPr>
            <a:grpSpLocks noChangeAspect="1"/>
          </p:cNvGrpSpPr>
          <p:nvPr/>
        </p:nvGrpSpPr>
        <p:grpSpPr>
          <a:xfrm>
            <a:off x="3254226" y="2261071"/>
            <a:ext cx="901620" cy="901620"/>
            <a:chOff x="5385173" y="1917525"/>
            <a:chExt cx="1440000" cy="1440000"/>
          </a:xfrm>
        </p:grpSpPr>
        <p:sp>
          <p:nvSpPr>
            <p:cNvPr id="28" name="Oval 27"/>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Oval 28"/>
            <p:cNvSpPr/>
            <p:nvPr/>
          </p:nvSpPr>
          <p:spPr>
            <a:xfrm>
              <a:off x="5475173" y="2007525"/>
              <a:ext cx="1260000" cy="12600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Group 29"/>
          <p:cNvGrpSpPr>
            <a:grpSpLocks noChangeAspect="1"/>
          </p:cNvGrpSpPr>
          <p:nvPr/>
        </p:nvGrpSpPr>
        <p:grpSpPr>
          <a:xfrm>
            <a:off x="4235165" y="5598730"/>
            <a:ext cx="901619" cy="901620"/>
            <a:chOff x="5385173" y="1917525"/>
            <a:chExt cx="1440000" cy="1440000"/>
          </a:xfrm>
        </p:grpSpPr>
        <p:sp>
          <p:nvSpPr>
            <p:cNvPr id="31" name="Oval 30"/>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Oval 31"/>
            <p:cNvSpPr/>
            <p:nvPr/>
          </p:nvSpPr>
          <p:spPr>
            <a:xfrm>
              <a:off x="5475175" y="2007525"/>
              <a:ext cx="1260001" cy="12600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32"/>
          <p:cNvGrpSpPr>
            <a:grpSpLocks noChangeAspect="1"/>
          </p:cNvGrpSpPr>
          <p:nvPr/>
        </p:nvGrpSpPr>
        <p:grpSpPr>
          <a:xfrm>
            <a:off x="5136089" y="4497693"/>
            <a:ext cx="901620" cy="901620"/>
            <a:chOff x="5385173" y="1917525"/>
            <a:chExt cx="1440000" cy="1440000"/>
          </a:xfrm>
        </p:grpSpPr>
        <p:sp>
          <p:nvSpPr>
            <p:cNvPr id="34" name="Oval 33"/>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Oval 34"/>
            <p:cNvSpPr/>
            <p:nvPr/>
          </p:nvSpPr>
          <p:spPr>
            <a:xfrm>
              <a:off x="5475173" y="2007525"/>
              <a:ext cx="1260000" cy="1260000"/>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a:grpSpLocks noChangeAspect="1"/>
          </p:cNvGrpSpPr>
          <p:nvPr/>
        </p:nvGrpSpPr>
        <p:grpSpPr>
          <a:xfrm>
            <a:off x="4050421" y="3332103"/>
            <a:ext cx="901620" cy="901620"/>
            <a:chOff x="5385173" y="1917525"/>
            <a:chExt cx="1440000" cy="1440000"/>
          </a:xfrm>
        </p:grpSpPr>
        <p:sp>
          <p:nvSpPr>
            <p:cNvPr id="37" name="Oval 36"/>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Oval 37"/>
            <p:cNvSpPr/>
            <p:nvPr/>
          </p:nvSpPr>
          <p:spPr>
            <a:xfrm>
              <a:off x="5475173" y="2007525"/>
              <a:ext cx="1260000" cy="126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a:grpSpLocks noChangeAspect="1"/>
          </p:cNvGrpSpPr>
          <p:nvPr/>
        </p:nvGrpSpPr>
        <p:grpSpPr>
          <a:xfrm>
            <a:off x="3456481" y="2458300"/>
            <a:ext cx="488379" cy="488379"/>
            <a:chOff x="-2771775" y="66675"/>
            <a:chExt cx="827087" cy="827088"/>
          </a:xfrm>
          <a:solidFill>
            <a:schemeClr val="bg1"/>
          </a:solidFill>
        </p:grpSpPr>
        <p:sp>
          <p:nvSpPr>
            <p:cNvPr id="40" name="Freeform 19"/>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0"/>
            <p:cNvSpPr>
              <a:spLocks noEditPoints="1"/>
            </p:cNvSpPr>
            <p:nvPr/>
          </p:nvSpPr>
          <p:spPr bwMode="auto">
            <a:xfrm>
              <a:off x="-2538413"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21"/>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42"/>
          <p:cNvGrpSpPr/>
          <p:nvPr/>
        </p:nvGrpSpPr>
        <p:grpSpPr>
          <a:xfrm>
            <a:off x="4465925" y="5881324"/>
            <a:ext cx="433144" cy="331053"/>
            <a:chOff x="5516563" y="84138"/>
            <a:chExt cx="1414463" cy="1081087"/>
          </a:xfrm>
          <a:solidFill>
            <a:schemeClr val="bg1"/>
          </a:solidFill>
        </p:grpSpPr>
        <p:sp>
          <p:nvSpPr>
            <p:cNvPr id="44" name="Freeform 13"/>
            <p:cNvSpPr>
              <a:spLocks noEditPoints="1"/>
            </p:cNvSpPr>
            <p:nvPr/>
          </p:nvSpPr>
          <p:spPr bwMode="auto">
            <a:xfrm>
              <a:off x="5688013" y="249238"/>
              <a:ext cx="896938" cy="698500"/>
            </a:xfrm>
            <a:custGeom>
              <a:avLst/>
              <a:gdLst>
                <a:gd name="T0" fmla="*/ 214 w 239"/>
                <a:gd name="T1" fmla="*/ 9 h 186"/>
                <a:gd name="T2" fmla="*/ 120 w 239"/>
                <a:gd name="T3" fmla="*/ 0 h 186"/>
                <a:gd name="T4" fmla="*/ 26 w 239"/>
                <a:gd name="T5" fmla="*/ 9 h 186"/>
                <a:gd name="T6" fmla="*/ 17 w 239"/>
                <a:gd name="T7" fmla="*/ 17 h 186"/>
                <a:gd name="T8" fmla="*/ 17 w 239"/>
                <a:gd name="T9" fmla="*/ 169 h 186"/>
                <a:gd name="T10" fmla="*/ 26 w 239"/>
                <a:gd name="T11" fmla="*/ 177 h 186"/>
                <a:gd name="T12" fmla="*/ 120 w 239"/>
                <a:gd name="T13" fmla="*/ 186 h 186"/>
                <a:gd name="T14" fmla="*/ 214 w 239"/>
                <a:gd name="T15" fmla="*/ 177 h 186"/>
                <a:gd name="T16" fmla="*/ 222 w 239"/>
                <a:gd name="T17" fmla="*/ 169 h 186"/>
                <a:gd name="T18" fmla="*/ 222 w 239"/>
                <a:gd name="T19" fmla="*/ 17 h 186"/>
                <a:gd name="T20" fmla="*/ 214 w 239"/>
                <a:gd name="T21" fmla="*/ 9 h 186"/>
                <a:gd name="T22" fmla="*/ 211 w 239"/>
                <a:gd name="T23" fmla="*/ 165 h 186"/>
                <a:gd name="T24" fmla="*/ 28 w 239"/>
                <a:gd name="T25" fmla="*/ 165 h 186"/>
                <a:gd name="T26" fmla="*/ 28 w 239"/>
                <a:gd name="T27" fmla="*/ 21 h 186"/>
                <a:gd name="T28" fmla="*/ 211 w 239"/>
                <a:gd name="T29" fmla="*/ 21 h 186"/>
                <a:gd name="T30" fmla="*/ 211 w 239"/>
                <a:gd name="T31"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86">
                  <a:moveTo>
                    <a:pt x="214" y="9"/>
                  </a:moveTo>
                  <a:cubicBezTo>
                    <a:pt x="182" y="3"/>
                    <a:pt x="151" y="0"/>
                    <a:pt x="120" y="0"/>
                  </a:cubicBezTo>
                  <a:cubicBezTo>
                    <a:pt x="88" y="0"/>
                    <a:pt x="57" y="3"/>
                    <a:pt x="26" y="9"/>
                  </a:cubicBezTo>
                  <a:cubicBezTo>
                    <a:pt x="22" y="10"/>
                    <a:pt x="18" y="13"/>
                    <a:pt x="17" y="17"/>
                  </a:cubicBezTo>
                  <a:cubicBezTo>
                    <a:pt x="0" y="67"/>
                    <a:pt x="0" y="118"/>
                    <a:pt x="17" y="169"/>
                  </a:cubicBezTo>
                  <a:cubicBezTo>
                    <a:pt x="18" y="173"/>
                    <a:pt x="22" y="176"/>
                    <a:pt x="26" y="177"/>
                  </a:cubicBezTo>
                  <a:cubicBezTo>
                    <a:pt x="57" y="183"/>
                    <a:pt x="88" y="186"/>
                    <a:pt x="120" y="186"/>
                  </a:cubicBezTo>
                  <a:cubicBezTo>
                    <a:pt x="151" y="186"/>
                    <a:pt x="182" y="183"/>
                    <a:pt x="214" y="177"/>
                  </a:cubicBezTo>
                  <a:cubicBezTo>
                    <a:pt x="218" y="176"/>
                    <a:pt x="221" y="173"/>
                    <a:pt x="222" y="169"/>
                  </a:cubicBezTo>
                  <a:cubicBezTo>
                    <a:pt x="239" y="118"/>
                    <a:pt x="239" y="67"/>
                    <a:pt x="222" y="17"/>
                  </a:cubicBezTo>
                  <a:cubicBezTo>
                    <a:pt x="221" y="13"/>
                    <a:pt x="218" y="10"/>
                    <a:pt x="214" y="9"/>
                  </a:cubicBezTo>
                  <a:close/>
                  <a:moveTo>
                    <a:pt x="211" y="165"/>
                  </a:moveTo>
                  <a:cubicBezTo>
                    <a:pt x="150" y="178"/>
                    <a:pt x="89" y="178"/>
                    <a:pt x="28" y="165"/>
                  </a:cubicBezTo>
                  <a:cubicBezTo>
                    <a:pt x="12" y="117"/>
                    <a:pt x="12" y="69"/>
                    <a:pt x="28" y="21"/>
                  </a:cubicBezTo>
                  <a:cubicBezTo>
                    <a:pt x="89" y="8"/>
                    <a:pt x="150" y="8"/>
                    <a:pt x="211" y="21"/>
                  </a:cubicBezTo>
                  <a:cubicBezTo>
                    <a:pt x="227" y="69"/>
                    <a:pt x="227" y="117"/>
                    <a:pt x="21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4"/>
            <p:cNvSpPr>
              <a:spLocks noEditPoints="1"/>
            </p:cNvSpPr>
            <p:nvPr/>
          </p:nvSpPr>
          <p:spPr bwMode="auto">
            <a:xfrm>
              <a:off x="5516563" y="84138"/>
              <a:ext cx="1414463" cy="1081087"/>
            </a:xfrm>
            <a:custGeom>
              <a:avLst/>
              <a:gdLst>
                <a:gd name="T0" fmla="*/ 359 w 377"/>
                <a:gd name="T1" fmla="*/ 27 h 288"/>
                <a:gd name="T2" fmla="*/ 340 w 377"/>
                <a:gd name="T3" fmla="*/ 9 h 288"/>
                <a:gd name="T4" fmla="*/ 189 w 377"/>
                <a:gd name="T5" fmla="*/ 0 h 288"/>
                <a:gd name="T6" fmla="*/ 37 w 377"/>
                <a:gd name="T7" fmla="*/ 9 h 288"/>
                <a:gd name="T8" fmla="*/ 18 w 377"/>
                <a:gd name="T9" fmla="*/ 27 h 288"/>
                <a:gd name="T10" fmla="*/ 18 w 377"/>
                <a:gd name="T11" fmla="*/ 250 h 288"/>
                <a:gd name="T12" fmla="*/ 37 w 377"/>
                <a:gd name="T13" fmla="*/ 267 h 288"/>
                <a:gd name="T14" fmla="*/ 110 w 377"/>
                <a:gd name="T15" fmla="*/ 274 h 288"/>
                <a:gd name="T16" fmla="*/ 108 w 377"/>
                <a:gd name="T17" fmla="*/ 276 h 288"/>
                <a:gd name="T18" fmla="*/ 189 w 377"/>
                <a:gd name="T19" fmla="*/ 288 h 288"/>
                <a:gd name="T20" fmla="*/ 269 w 377"/>
                <a:gd name="T21" fmla="*/ 276 h 288"/>
                <a:gd name="T22" fmla="*/ 267 w 377"/>
                <a:gd name="T23" fmla="*/ 274 h 288"/>
                <a:gd name="T24" fmla="*/ 340 w 377"/>
                <a:gd name="T25" fmla="*/ 267 h 288"/>
                <a:gd name="T26" fmla="*/ 359 w 377"/>
                <a:gd name="T27" fmla="*/ 250 h 288"/>
                <a:gd name="T28" fmla="*/ 359 w 377"/>
                <a:gd name="T29" fmla="*/ 27 h 288"/>
                <a:gd name="T30" fmla="*/ 337 w 377"/>
                <a:gd name="T31" fmla="*/ 244 h 288"/>
                <a:gd name="T32" fmla="*/ 40 w 377"/>
                <a:gd name="T33" fmla="*/ 244 h 288"/>
                <a:gd name="T34" fmla="*/ 40 w 377"/>
                <a:gd name="T35" fmla="*/ 32 h 288"/>
                <a:gd name="T36" fmla="*/ 337 w 377"/>
                <a:gd name="T37" fmla="*/ 32 h 288"/>
                <a:gd name="T38" fmla="*/ 337 w 377"/>
                <a:gd name="T39"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7" h="288">
                  <a:moveTo>
                    <a:pt x="359" y="27"/>
                  </a:moveTo>
                  <a:cubicBezTo>
                    <a:pt x="357" y="17"/>
                    <a:pt x="349" y="10"/>
                    <a:pt x="340" y="9"/>
                  </a:cubicBezTo>
                  <a:cubicBezTo>
                    <a:pt x="290" y="3"/>
                    <a:pt x="239" y="0"/>
                    <a:pt x="189" y="0"/>
                  </a:cubicBezTo>
                  <a:cubicBezTo>
                    <a:pt x="138" y="0"/>
                    <a:pt x="87" y="3"/>
                    <a:pt x="37" y="9"/>
                  </a:cubicBezTo>
                  <a:cubicBezTo>
                    <a:pt x="28" y="10"/>
                    <a:pt x="20" y="17"/>
                    <a:pt x="18" y="27"/>
                  </a:cubicBezTo>
                  <a:cubicBezTo>
                    <a:pt x="0" y="101"/>
                    <a:pt x="0" y="176"/>
                    <a:pt x="18" y="250"/>
                  </a:cubicBezTo>
                  <a:cubicBezTo>
                    <a:pt x="20" y="259"/>
                    <a:pt x="28" y="266"/>
                    <a:pt x="37" y="267"/>
                  </a:cubicBezTo>
                  <a:cubicBezTo>
                    <a:pt x="61" y="270"/>
                    <a:pt x="86" y="272"/>
                    <a:pt x="110" y="274"/>
                  </a:cubicBezTo>
                  <a:cubicBezTo>
                    <a:pt x="109" y="275"/>
                    <a:pt x="108" y="275"/>
                    <a:pt x="108" y="276"/>
                  </a:cubicBezTo>
                  <a:cubicBezTo>
                    <a:pt x="108" y="283"/>
                    <a:pt x="144" y="288"/>
                    <a:pt x="189" y="288"/>
                  </a:cubicBezTo>
                  <a:cubicBezTo>
                    <a:pt x="233" y="288"/>
                    <a:pt x="269" y="283"/>
                    <a:pt x="269" y="276"/>
                  </a:cubicBezTo>
                  <a:cubicBezTo>
                    <a:pt x="269" y="275"/>
                    <a:pt x="268" y="275"/>
                    <a:pt x="267" y="274"/>
                  </a:cubicBezTo>
                  <a:cubicBezTo>
                    <a:pt x="291" y="272"/>
                    <a:pt x="316" y="270"/>
                    <a:pt x="340" y="267"/>
                  </a:cubicBezTo>
                  <a:cubicBezTo>
                    <a:pt x="349" y="266"/>
                    <a:pt x="357" y="259"/>
                    <a:pt x="359" y="250"/>
                  </a:cubicBezTo>
                  <a:cubicBezTo>
                    <a:pt x="377" y="176"/>
                    <a:pt x="377" y="101"/>
                    <a:pt x="359" y="27"/>
                  </a:cubicBezTo>
                  <a:close/>
                  <a:moveTo>
                    <a:pt x="337" y="244"/>
                  </a:moveTo>
                  <a:cubicBezTo>
                    <a:pt x="238" y="256"/>
                    <a:pt x="139" y="256"/>
                    <a:pt x="40" y="244"/>
                  </a:cubicBezTo>
                  <a:cubicBezTo>
                    <a:pt x="23" y="174"/>
                    <a:pt x="23" y="103"/>
                    <a:pt x="40" y="32"/>
                  </a:cubicBezTo>
                  <a:cubicBezTo>
                    <a:pt x="139" y="20"/>
                    <a:pt x="238" y="20"/>
                    <a:pt x="337" y="32"/>
                  </a:cubicBezTo>
                  <a:cubicBezTo>
                    <a:pt x="354" y="103"/>
                    <a:pt x="354" y="174"/>
                    <a:pt x="337"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5"/>
            <p:cNvSpPr>
              <a:spLocks noEditPoints="1"/>
            </p:cNvSpPr>
            <p:nvPr/>
          </p:nvSpPr>
          <p:spPr bwMode="auto">
            <a:xfrm>
              <a:off x="6611938" y="301625"/>
              <a:ext cx="131763" cy="128587"/>
            </a:xfrm>
            <a:custGeom>
              <a:avLst/>
              <a:gdLst>
                <a:gd name="T0" fmla="*/ 17 w 35"/>
                <a:gd name="T1" fmla="*/ 34 h 34"/>
                <a:gd name="T2" fmla="*/ 35 w 35"/>
                <a:gd name="T3" fmla="*/ 17 h 34"/>
                <a:gd name="T4" fmla="*/ 17 w 35"/>
                <a:gd name="T5" fmla="*/ 0 h 34"/>
                <a:gd name="T6" fmla="*/ 0 w 35"/>
                <a:gd name="T7" fmla="*/ 17 h 34"/>
                <a:gd name="T8" fmla="*/ 17 w 35"/>
                <a:gd name="T9" fmla="*/ 34 h 34"/>
                <a:gd name="T10" fmla="*/ 17 w 35"/>
                <a:gd name="T11" fmla="*/ 11 h 34"/>
                <a:gd name="T12" fmla="*/ 23 w 35"/>
                <a:gd name="T13" fmla="*/ 17 h 34"/>
                <a:gd name="T14" fmla="*/ 17 w 35"/>
                <a:gd name="T15" fmla="*/ 23 h 34"/>
                <a:gd name="T16" fmla="*/ 12 w 35"/>
                <a:gd name="T17" fmla="*/ 17 h 34"/>
                <a:gd name="T18" fmla="*/ 17 w 3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27" y="34"/>
                    <a:pt x="35" y="26"/>
                    <a:pt x="35" y="17"/>
                  </a:cubicBezTo>
                  <a:cubicBezTo>
                    <a:pt x="35" y="7"/>
                    <a:pt x="27" y="0"/>
                    <a:pt x="17" y="0"/>
                  </a:cubicBezTo>
                  <a:cubicBezTo>
                    <a:pt x="8" y="0"/>
                    <a:pt x="0" y="7"/>
                    <a:pt x="0" y="17"/>
                  </a:cubicBezTo>
                  <a:cubicBezTo>
                    <a:pt x="0" y="26"/>
                    <a:pt x="8" y="34"/>
                    <a:pt x="17" y="34"/>
                  </a:cubicBezTo>
                  <a:close/>
                  <a:moveTo>
                    <a:pt x="17" y="11"/>
                  </a:moveTo>
                  <a:cubicBezTo>
                    <a:pt x="21" y="11"/>
                    <a:pt x="23" y="14"/>
                    <a:pt x="23" y="17"/>
                  </a:cubicBezTo>
                  <a:cubicBezTo>
                    <a:pt x="23" y="20"/>
                    <a:pt x="21" y="23"/>
                    <a:pt x="17" y="23"/>
                  </a:cubicBezTo>
                  <a:cubicBezTo>
                    <a:pt x="14" y="23"/>
                    <a:pt x="12" y="20"/>
                    <a:pt x="12" y="17"/>
                  </a:cubicBezTo>
                  <a:cubicBezTo>
                    <a:pt x="12" y="14"/>
                    <a:pt x="14" y="11"/>
                    <a:pt x="1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570663" y="860425"/>
              <a:ext cx="173038" cy="46037"/>
            </a:xfrm>
            <a:custGeom>
              <a:avLst/>
              <a:gdLst>
                <a:gd name="T0" fmla="*/ 40 w 46"/>
                <a:gd name="T1" fmla="*/ 0 h 12"/>
                <a:gd name="T2" fmla="*/ 5 w 46"/>
                <a:gd name="T3" fmla="*/ 0 h 12"/>
                <a:gd name="T4" fmla="*/ 0 w 46"/>
                <a:gd name="T5" fmla="*/ 6 h 12"/>
                <a:gd name="T6" fmla="*/ 5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5" y="0"/>
                    <a:pt x="5" y="0"/>
                    <a:pt x="5" y="0"/>
                  </a:cubicBezTo>
                  <a:cubicBezTo>
                    <a:pt x="2" y="0"/>
                    <a:pt x="0" y="3"/>
                    <a:pt x="0" y="6"/>
                  </a:cubicBezTo>
                  <a:cubicBezTo>
                    <a:pt x="0" y="9"/>
                    <a:pt x="2" y="12"/>
                    <a:pt x="5" y="12"/>
                  </a:cubicBezTo>
                  <a:cubicBezTo>
                    <a:pt x="40" y="12"/>
                    <a:pt x="40" y="12"/>
                    <a:pt x="40" y="12"/>
                  </a:cubicBezTo>
                  <a:cubicBezTo>
                    <a:pt x="43" y="12"/>
                    <a:pt x="46" y="9"/>
                    <a:pt x="46" y="6"/>
                  </a:cubicBezTo>
                  <a:cubicBezTo>
                    <a:pt x="46" y="3"/>
                    <a:pt x="43"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7"/>
            <p:cNvSpPr/>
            <p:nvPr/>
          </p:nvSpPr>
          <p:spPr bwMode="auto">
            <a:xfrm>
              <a:off x="6611938" y="733425"/>
              <a:ext cx="173038" cy="41275"/>
            </a:xfrm>
            <a:custGeom>
              <a:avLst/>
              <a:gdLst>
                <a:gd name="T0" fmla="*/ 40 w 46"/>
                <a:gd name="T1" fmla="*/ 0 h 11"/>
                <a:gd name="T2" fmla="*/ 6 w 46"/>
                <a:gd name="T3" fmla="*/ 0 h 11"/>
                <a:gd name="T4" fmla="*/ 0 w 46"/>
                <a:gd name="T5" fmla="*/ 5 h 11"/>
                <a:gd name="T6" fmla="*/ 6 w 46"/>
                <a:gd name="T7" fmla="*/ 11 h 11"/>
                <a:gd name="T8" fmla="*/ 40 w 46"/>
                <a:gd name="T9" fmla="*/ 11 h 11"/>
                <a:gd name="T10" fmla="*/ 46 w 46"/>
                <a:gd name="T11" fmla="*/ 5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2"/>
                    <a:pt x="0" y="5"/>
                  </a:cubicBezTo>
                  <a:cubicBezTo>
                    <a:pt x="0" y="9"/>
                    <a:pt x="3" y="11"/>
                    <a:pt x="6" y="11"/>
                  </a:cubicBezTo>
                  <a:cubicBezTo>
                    <a:pt x="40" y="11"/>
                    <a:pt x="40" y="11"/>
                    <a:pt x="40" y="11"/>
                  </a:cubicBezTo>
                  <a:cubicBezTo>
                    <a:pt x="44" y="11"/>
                    <a:pt x="46" y="9"/>
                    <a:pt x="46" y="5"/>
                  </a:cubicBezTo>
                  <a:cubicBezTo>
                    <a:pt x="46" y="2"/>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8"/>
            <p:cNvSpPr/>
            <p:nvPr/>
          </p:nvSpPr>
          <p:spPr bwMode="auto">
            <a:xfrm>
              <a:off x="6611938" y="601663"/>
              <a:ext cx="173038" cy="46037"/>
            </a:xfrm>
            <a:custGeom>
              <a:avLst/>
              <a:gdLst>
                <a:gd name="T0" fmla="*/ 40 w 46"/>
                <a:gd name="T1" fmla="*/ 0 h 12"/>
                <a:gd name="T2" fmla="*/ 6 w 46"/>
                <a:gd name="T3" fmla="*/ 0 h 12"/>
                <a:gd name="T4" fmla="*/ 0 w 46"/>
                <a:gd name="T5" fmla="*/ 6 h 12"/>
                <a:gd name="T6" fmla="*/ 6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6" y="0"/>
                    <a:pt x="6" y="0"/>
                    <a:pt x="6" y="0"/>
                  </a:cubicBezTo>
                  <a:cubicBezTo>
                    <a:pt x="3" y="0"/>
                    <a:pt x="0" y="3"/>
                    <a:pt x="0" y="6"/>
                  </a:cubicBezTo>
                  <a:cubicBezTo>
                    <a:pt x="0" y="9"/>
                    <a:pt x="3" y="12"/>
                    <a:pt x="6" y="12"/>
                  </a:cubicBezTo>
                  <a:cubicBezTo>
                    <a:pt x="40" y="12"/>
                    <a:pt x="40" y="12"/>
                    <a:pt x="40" y="12"/>
                  </a:cubicBezTo>
                  <a:cubicBezTo>
                    <a:pt x="44" y="12"/>
                    <a:pt x="46" y="9"/>
                    <a:pt x="46" y="6"/>
                  </a:cubicBezTo>
                  <a:cubicBezTo>
                    <a:pt x="46" y="3"/>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9"/>
            <p:cNvSpPr/>
            <p:nvPr/>
          </p:nvSpPr>
          <p:spPr bwMode="auto">
            <a:xfrm>
              <a:off x="5880100" y="422275"/>
              <a:ext cx="258763" cy="179387"/>
            </a:xfrm>
            <a:custGeom>
              <a:avLst/>
              <a:gdLst>
                <a:gd name="T0" fmla="*/ 63 w 69"/>
                <a:gd name="T1" fmla="*/ 0 h 48"/>
                <a:gd name="T2" fmla="*/ 10 w 69"/>
                <a:gd name="T3" fmla="*/ 4 h 48"/>
                <a:gd name="T4" fmla="*/ 3 w 69"/>
                <a:gd name="T5" fmla="*/ 10 h 48"/>
                <a:gd name="T6" fmla="*/ 0 w 69"/>
                <a:gd name="T7" fmla="*/ 42 h 48"/>
                <a:gd name="T8" fmla="*/ 5 w 69"/>
                <a:gd name="T9" fmla="*/ 48 h 48"/>
                <a:gd name="T10" fmla="*/ 11 w 69"/>
                <a:gd name="T11" fmla="*/ 42 h 48"/>
                <a:gd name="T12" fmla="*/ 13 w 69"/>
                <a:gd name="T13" fmla="*/ 21 h 48"/>
                <a:gd name="T14" fmla="*/ 20 w 69"/>
                <a:gd name="T15" fmla="*/ 14 h 48"/>
                <a:gd name="T16" fmla="*/ 63 w 69"/>
                <a:gd name="T17" fmla="*/ 11 h 48"/>
                <a:gd name="T18" fmla="*/ 69 w 69"/>
                <a:gd name="T19" fmla="*/ 5 h 48"/>
                <a:gd name="T20" fmla="*/ 63 w 69"/>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8">
                  <a:moveTo>
                    <a:pt x="63" y="0"/>
                  </a:moveTo>
                  <a:cubicBezTo>
                    <a:pt x="10" y="4"/>
                    <a:pt x="10" y="4"/>
                    <a:pt x="10" y="4"/>
                  </a:cubicBezTo>
                  <a:cubicBezTo>
                    <a:pt x="7" y="4"/>
                    <a:pt x="4" y="7"/>
                    <a:pt x="3" y="10"/>
                  </a:cubicBezTo>
                  <a:cubicBezTo>
                    <a:pt x="0" y="42"/>
                    <a:pt x="0" y="42"/>
                    <a:pt x="0" y="42"/>
                  </a:cubicBezTo>
                  <a:cubicBezTo>
                    <a:pt x="0" y="46"/>
                    <a:pt x="2" y="48"/>
                    <a:pt x="5" y="48"/>
                  </a:cubicBezTo>
                  <a:cubicBezTo>
                    <a:pt x="8" y="48"/>
                    <a:pt x="11" y="46"/>
                    <a:pt x="11" y="42"/>
                  </a:cubicBezTo>
                  <a:cubicBezTo>
                    <a:pt x="13" y="21"/>
                    <a:pt x="13" y="21"/>
                    <a:pt x="13" y="21"/>
                  </a:cubicBezTo>
                  <a:cubicBezTo>
                    <a:pt x="14" y="17"/>
                    <a:pt x="16" y="15"/>
                    <a:pt x="20" y="14"/>
                  </a:cubicBezTo>
                  <a:cubicBezTo>
                    <a:pt x="63" y="11"/>
                    <a:pt x="63" y="11"/>
                    <a:pt x="63" y="11"/>
                  </a:cubicBezTo>
                  <a:cubicBezTo>
                    <a:pt x="66" y="11"/>
                    <a:pt x="69" y="9"/>
                    <a:pt x="69" y="5"/>
                  </a:cubicBezTo>
                  <a:cubicBezTo>
                    <a:pt x="69" y="2"/>
                    <a:pt x="66" y="0"/>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50"/>
          <p:cNvGrpSpPr/>
          <p:nvPr/>
        </p:nvGrpSpPr>
        <p:grpSpPr>
          <a:xfrm>
            <a:off x="5353625" y="4752126"/>
            <a:ext cx="448210" cy="385986"/>
            <a:chOff x="2727325" y="-39687"/>
            <a:chExt cx="1463675" cy="1260475"/>
          </a:xfrm>
          <a:solidFill>
            <a:schemeClr val="bg1"/>
          </a:solidFill>
        </p:grpSpPr>
        <p:sp>
          <p:nvSpPr>
            <p:cNvPr id="52" name="Freeform 20"/>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1"/>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4" name="Freeform 13"/>
          <p:cNvSpPr>
            <a:spLocks noChangeAspect="1" noEditPoints="1"/>
          </p:cNvSpPr>
          <p:nvPr/>
        </p:nvSpPr>
        <p:spPr bwMode="auto">
          <a:xfrm>
            <a:off x="4303692" y="3557648"/>
            <a:ext cx="424142" cy="413042"/>
          </a:xfrm>
          <a:custGeom>
            <a:avLst/>
            <a:gdLst>
              <a:gd name="T0" fmla="*/ 161 w 226"/>
              <a:gd name="T1" fmla="*/ 0 h 220"/>
              <a:gd name="T2" fmla="*/ 96 w 226"/>
              <a:gd name="T3" fmla="*/ 47 h 220"/>
              <a:gd name="T4" fmla="*/ 95 w 226"/>
              <a:gd name="T5" fmla="*/ 47 h 220"/>
              <a:gd name="T6" fmla="*/ 24 w 226"/>
              <a:gd name="T7" fmla="*/ 119 h 220"/>
              <a:gd name="T8" fmla="*/ 1 w 226"/>
              <a:gd name="T9" fmla="*/ 189 h 220"/>
              <a:gd name="T10" fmla="*/ 24 w 226"/>
              <a:gd name="T11" fmla="*/ 220 h 220"/>
              <a:gd name="T12" fmla="*/ 90 w 226"/>
              <a:gd name="T13" fmla="*/ 203 h 220"/>
              <a:gd name="T14" fmla="*/ 207 w 226"/>
              <a:gd name="T15" fmla="*/ 91 h 220"/>
              <a:gd name="T16" fmla="*/ 110 w 226"/>
              <a:gd name="T17" fmla="*/ 164 h 220"/>
              <a:gd name="T18" fmla="*/ 170 w 226"/>
              <a:gd name="T19" fmla="*/ 81 h 220"/>
              <a:gd name="T20" fmla="*/ 163 w 226"/>
              <a:gd name="T21" fmla="*/ 115 h 220"/>
              <a:gd name="T22" fmla="*/ 110 w 226"/>
              <a:gd name="T23" fmla="*/ 169 h 220"/>
              <a:gd name="T24" fmla="*/ 102 w 226"/>
              <a:gd name="T25" fmla="*/ 139 h 220"/>
              <a:gd name="T26" fmla="*/ 79 w 226"/>
              <a:gd name="T27" fmla="*/ 117 h 220"/>
              <a:gd name="T28" fmla="*/ 159 w 226"/>
              <a:gd name="T29" fmla="*/ 61 h 220"/>
              <a:gd name="T30" fmla="*/ 102 w 226"/>
              <a:gd name="T31" fmla="*/ 139 h 220"/>
              <a:gd name="T32" fmla="*/ 52 w 226"/>
              <a:gd name="T33" fmla="*/ 110 h 220"/>
              <a:gd name="T34" fmla="*/ 137 w 226"/>
              <a:gd name="T35" fmla="*/ 49 h 220"/>
              <a:gd name="T36" fmla="*/ 29 w 226"/>
              <a:gd name="T37" fmla="*/ 205 h 220"/>
              <a:gd name="T38" fmla="*/ 14 w 226"/>
              <a:gd name="T39" fmla="*/ 196 h 220"/>
              <a:gd name="T40" fmla="*/ 22 w 226"/>
              <a:gd name="T41" fmla="*/ 166 h 220"/>
              <a:gd name="T42" fmla="*/ 54 w 226"/>
              <a:gd name="T43" fmla="*/ 199 h 220"/>
              <a:gd name="T44" fmla="*/ 61 w 226"/>
              <a:gd name="T45" fmla="*/ 197 h 220"/>
              <a:gd name="T46" fmla="*/ 24 w 226"/>
              <a:gd name="T47" fmla="*/ 159 h 220"/>
              <a:gd name="T48" fmla="*/ 33 w 226"/>
              <a:gd name="T49" fmla="*/ 129 h 220"/>
              <a:gd name="T50" fmla="*/ 89 w 226"/>
              <a:gd name="T51" fmla="*/ 189 h 220"/>
              <a:gd name="T52" fmla="*/ 61 w 226"/>
              <a:gd name="T53" fmla="*/ 197 h 220"/>
              <a:gd name="T54" fmla="*/ 186 w 226"/>
              <a:gd name="T55" fmla="*/ 93 h 220"/>
              <a:gd name="T56" fmla="*/ 168 w 226"/>
              <a:gd name="T57" fmla="*/ 52 h 220"/>
              <a:gd name="T58" fmla="*/ 139 w 226"/>
              <a:gd name="T59" fmla="*/ 23 h 220"/>
              <a:gd name="T60" fmla="*/ 192 w 226"/>
              <a:gd name="T61" fmla="*/ 27 h 220"/>
              <a:gd name="T62" fmla="*/ 197 w 226"/>
              <a:gd name="T63" fmla="*/ 8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6" h="220">
                <a:moveTo>
                  <a:pt x="202" y="18"/>
                </a:moveTo>
                <a:cubicBezTo>
                  <a:pt x="191" y="6"/>
                  <a:pt x="176" y="0"/>
                  <a:pt x="161" y="0"/>
                </a:cubicBezTo>
                <a:cubicBezTo>
                  <a:pt x="149" y="0"/>
                  <a:pt x="137" y="5"/>
                  <a:pt x="129" y="13"/>
                </a:cubicBezTo>
                <a:cubicBezTo>
                  <a:pt x="96" y="47"/>
                  <a:pt x="96" y="47"/>
                  <a:pt x="96" y="47"/>
                </a:cubicBezTo>
                <a:cubicBezTo>
                  <a:pt x="96" y="47"/>
                  <a:pt x="95" y="47"/>
                  <a:pt x="95" y="47"/>
                </a:cubicBezTo>
                <a:cubicBezTo>
                  <a:pt x="95" y="47"/>
                  <a:pt x="95" y="47"/>
                  <a:pt x="95" y="47"/>
                </a:cubicBezTo>
                <a:cubicBezTo>
                  <a:pt x="95" y="47"/>
                  <a:pt x="95" y="47"/>
                  <a:pt x="95" y="47"/>
                </a:cubicBezTo>
                <a:cubicBezTo>
                  <a:pt x="24" y="119"/>
                  <a:pt x="24" y="119"/>
                  <a:pt x="24" y="119"/>
                </a:cubicBezTo>
                <a:cubicBezTo>
                  <a:pt x="21" y="122"/>
                  <a:pt x="19" y="126"/>
                  <a:pt x="17" y="130"/>
                </a:cubicBezTo>
                <a:cubicBezTo>
                  <a:pt x="1" y="189"/>
                  <a:pt x="1" y="189"/>
                  <a:pt x="1" y="189"/>
                </a:cubicBezTo>
                <a:cubicBezTo>
                  <a:pt x="1" y="189"/>
                  <a:pt x="0" y="194"/>
                  <a:pt x="0" y="196"/>
                </a:cubicBezTo>
                <a:cubicBezTo>
                  <a:pt x="0" y="209"/>
                  <a:pt x="11" y="220"/>
                  <a:pt x="24" y="220"/>
                </a:cubicBezTo>
                <a:cubicBezTo>
                  <a:pt x="27" y="220"/>
                  <a:pt x="32" y="219"/>
                  <a:pt x="32" y="219"/>
                </a:cubicBezTo>
                <a:cubicBezTo>
                  <a:pt x="90" y="203"/>
                  <a:pt x="90" y="203"/>
                  <a:pt x="90" y="203"/>
                </a:cubicBezTo>
                <a:cubicBezTo>
                  <a:pt x="95" y="202"/>
                  <a:pt x="99" y="200"/>
                  <a:pt x="102" y="196"/>
                </a:cubicBezTo>
                <a:cubicBezTo>
                  <a:pt x="207" y="91"/>
                  <a:pt x="207" y="91"/>
                  <a:pt x="207" y="91"/>
                </a:cubicBezTo>
                <a:cubicBezTo>
                  <a:pt x="226" y="72"/>
                  <a:pt x="224" y="40"/>
                  <a:pt x="202" y="18"/>
                </a:cubicBezTo>
                <a:close/>
                <a:moveTo>
                  <a:pt x="110" y="164"/>
                </a:moveTo>
                <a:cubicBezTo>
                  <a:pt x="110" y="157"/>
                  <a:pt x="108" y="151"/>
                  <a:pt x="105" y="146"/>
                </a:cubicBezTo>
                <a:cubicBezTo>
                  <a:pt x="170" y="81"/>
                  <a:pt x="170" y="81"/>
                  <a:pt x="170" y="81"/>
                </a:cubicBezTo>
                <a:cubicBezTo>
                  <a:pt x="174" y="93"/>
                  <a:pt x="172" y="106"/>
                  <a:pt x="163" y="115"/>
                </a:cubicBezTo>
                <a:cubicBezTo>
                  <a:pt x="163" y="115"/>
                  <a:pt x="163" y="115"/>
                  <a:pt x="163" y="115"/>
                </a:cubicBezTo>
                <a:cubicBezTo>
                  <a:pt x="163" y="115"/>
                  <a:pt x="163" y="115"/>
                  <a:pt x="163" y="115"/>
                </a:cubicBezTo>
                <a:cubicBezTo>
                  <a:pt x="110" y="169"/>
                  <a:pt x="110" y="169"/>
                  <a:pt x="110" y="169"/>
                </a:cubicBezTo>
                <a:cubicBezTo>
                  <a:pt x="110" y="167"/>
                  <a:pt x="110" y="165"/>
                  <a:pt x="110" y="164"/>
                </a:cubicBezTo>
                <a:close/>
                <a:moveTo>
                  <a:pt x="102" y="139"/>
                </a:moveTo>
                <a:cubicBezTo>
                  <a:pt x="99" y="135"/>
                  <a:pt x="96" y="131"/>
                  <a:pt x="93" y="127"/>
                </a:cubicBezTo>
                <a:cubicBezTo>
                  <a:pt x="88" y="123"/>
                  <a:pt x="84" y="120"/>
                  <a:pt x="79" y="117"/>
                </a:cubicBezTo>
                <a:cubicBezTo>
                  <a:pt x="144" y="52"/>
                  <a:pt x="144" y="52"/>
                  <a:pt x="144" y="52"/>
                </a:cubicBezTo>
                <a:cubicBezTo>
                  <a:pt x="149" y="54"/>
                  <a:pt x="154" y="57"/>
                  <a:pt x="159" y="61"/>
                </a:cubicBezTo>
                <a:cubicBezTo>
                  <a:pt x="162" y="65"/>
                  <a:pt x="165" y="69"/>
                  <a:pt x="167" y="74"/>
                </a:cubicBezTo>
                <a:lnTo>
                  <a:pt x="102" y="139"/>
                </a:lnTo>
                <a:close/>
                <a:moveTo>
                  <a:pt x="72" y="114"/>
                </a:moveTo>
                <a:cubicBezTo>
                  <a:pt x="66" y="111"/>
                  <a:pt x="59" y="110"/>
                  <a:pt x="52" y="110"/>
                </a:cubicBezTo>
                <a:cubicBezTo>
                  <a:pt x="105" y="56"/>
                  <a:pt x="105" y="56"/>
                  <a:pt x="105" y="56"/>
                </a:cubicBezTo>
                <a:cubicBezTo>
                  <a:pt x="113" y="48"/>
                  <a:pt x="125" y="46"/>
                  <a:pt x="137" y="49"/>
                </a:cubicBezTo>
                <a:lnTo>
                  <a:pt x="72" y="114"/>
                </a:lnTo>
                <a:close/>
                <a:moveTo>
                  <a:pt x="29" y="205"/>
                </a:moveTo>
                <a:cubicBezTo>
                  <a:pt x="28" y="206"/>
                  <a:pt x="26" y="206"/>
                  <a:pt x="24" y="206"/>
                </a:cubicBezTo>
                <a:cubicBezTo>
                  <a:pt x="18" y="206"/>
                  <a:pt x="14" y="202"/>
                  <a:pt x="14" y="196"/>
                </a:cubicBezTo>
                <a:cubicBezTo>
                  <a:pt x="14" y="195"/>
                  <a:pt x="14" y="193"/>
                  <a:pt x="14" y="192"/>
                </a:cubicBezTo>
                <a:cubicBezTo>
                  <a:pt x="22" y="166"/>
                  <a:pt x="22" y="166"/>
                  <a:pt x="22" y="166"/>
                </a:cubicBezTo>
                <a:cubicBezTo>
                  <a:pt x="30" y="166"/>
                  <a:pt x="38" y="169"/>
                  <a:pt x="45" y="175"/>
                </a:cubicBezTo>
                <a:cubicBezTo>
                  <a:pt x="51" y="182"/>
                  <a:pt x="55" y="191"/>
                  <a:pt x="54" y="199"/>
                </a:cubicBezTo>
                <a:lnTo>
                  <a:pt x="29" y="205"/>
                </a:lnTo>
                <a:close/>
                <a:moveTo>
                  <a:pt x="61" y="197"/>
                </a:moveTo>
                <a:cubicBezTo>
                  <a:pt x="61" y="188"/>
                  <a:pt x="57" y="178"/>
                  <a:pt x="50" y="170"/>
                </a:cubicBezTo>
                <a:cubicBezTo>
                  <a:pt x="42" y="163"/>
                  <a:pt x="33" y="159"/>
                  <a:pt x="24" y="159"/>
                </a:cubicBezTo>
                <a:cubicBezTo>
                  <a:pt x="30" y="134"/>
                  <a:pt x="30" y="134"/>
                  <a:pt x="30" y="134"/>
                </a:cubicBezTo>
                <a:cubicBezTo>
                  <a:pt x="31" y="132"/>
                  <a:pt x="32" y="131"/>
                  <a:pt x="33" y="129"/>
                </a:cubicBezTo>
                <a:cubicBezTo>
                  <a:pt x="47" y="119"/>
                  <a:pt x="68" y="122"/>
                  <a:pt x="83" y="137"/>
                </a:cubicBezTo>
                <a:cubicBezTo>
                  <a:pt x="98" y="153"/>
                  <a:pt x="101" y="175"/>
                  <a:pt x="89" y="189"/>
                </a:cubicBezTo>
                <a:cubicBezTo>
                  <a:pt x="88" y="190"/>
                  <a:pt x="87" y="190"/>
                  <a:pt x="86" y="190"/>
                </a:cubicBezTo>
                <a:lnTo>
                  <a:pt x="61" y="197"/>
                </a:lnTo>
                <a:close/>
                <a:moveTo>
                  <a:pt x="197" y="81"/>
                </a:moveTo>
                <a:cubicBezTo>
                  <a:pt x="186" y="93"/>
                  <a:pt x="186" y="93"/>
                  <a:pt x="186" y="93"/>
                </a:cubicBezTo>
                <a:cubicBezTo>
                  <a:pt x="186" y="91"/>
                  <a:pt x="186" y="90"/>
                  <a:pt x="186" y="88"/>
                </a:cubicBezTo>
                <a:cubicBezTo>
                  <a:pt x="185" y="75"/>
                  <a:pt x="178" y="62"/>
                  <a:pt x="168" y="52"/>
                </a:cubicBezTo>
                <a:cubicBezTo>
                  <a:pt x="157" y="41"/>
                  <a:pt x="142" y="34"/>
                  <a:pt x="127" y="34"/>
                </a:cubicBezTo>
                <a:cubicBezTo>
                  <a:pt x="139" y="23"/>
                  <a:pt x="139" y="23"/>
                  <a:pt x="139" y="23"/>
                </a:cubicBezTo>
                <a:cubicBezTo>
                  <a:pt x="145" y="17"/>
                  <a:pt x="153" y="14"/>
                  <a:pt x="161" y="14"/>
                </a:cubicBezTo>
                <a:cubicBezTo>
                  <a:pt x="172" y="14"/>
                  <a:pt x="184" y="19"/>
                  <a:pt x="192" y="27"/>
                </a:cubicBezTo>
                <a:cubicBezTo>
                  <a:pt x="201" y="36"/>
                  <a:pt x="205" y="46"/>
                  <a:pt x="206" y="56"/>
                </a:cubicBezTo>
                <a:cubicBezTo>
                  <a:pt x="207" y="66"/>
                  <a:pt x="204" y="75"/>
                  <a:pt x="197" y="81"/>
                </a:cubicBezTo>
                <a:close/>
              </a:path>
            </a:pathLst>
          </a:custGeom>
          <a:solidFill>
            <a:schemeClr val="bg1"/>
          </a:solidFill>
          <a:ln>
            <a:noFill/>
          </a:ln>
        </p:spPr>
        <p:txBody>
          <a:bodyPr vert="horz" wrap="square" lIns="91606" tIns="45802" rIns="91606" bIns="45802" numCol="1" anchor="t" anchorCtr="0" compatLnSpc="1"/>
          <a:lstStyle/>
          <a:p>
            <a:pPr algn="just">
              <a:lnSpc>
                <a:spcPct val="120000"/>
              </a:lnSpc>
            </a:pPr>
            <a:endParaRPr lang="id-ID" sz="78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文本框 99"/>
          <p:cNvSpPr txBox="1"/>
          <p:nvPr/>
        </p:nvSpPr>
        <p:spPr>
          <a:xfrm>
            <a:off x="5080000" y="1931670"/>
            <a:ext cx="3802380" cy="1014730"/>
          </a:xfrm>
          <a:prstGeom prst="rect">
            <a:avLst/>
          </a:prstGeom>
          <a:noFill/>
          <a:ln w="15875">
            <a:solidFill>
              <a:schemeClr val="accent1"/>
            </a:solidFill>
          </a:ln>
        </p:spPr>
        <p:txBody>
          <a:bodyPr wrap="square">
            <a:spAutoFit/>
          </a:bodyPr>
          <a:lstStyle/>
          <a:p>
            <a:pPr indent="457200" fontAlgn="auto">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可在写入数据表前强制检验或转换数据。</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5137150" y="3218815"/>
            <a:ext cx="3802380" cy="1014730"/>
          </a:xfrm>
          <a:prstGeom prst="rect">
            <a:avLst/>
          </a:prstGeom>
          <a:noFill/>
          <a:ln w="15875">
            <a:solidFill>
              <a:schemeClr val="accent2"/>
            </a:solidFill>
          </a:ln>
        </p:spPr>
        <p:txBody>
          <a:bodyPr wrap="square">
            <a:spAutoFit/>
          </a:bodyPr>
          <a:lstStyle/>
          <a:p>
            <a:pPr indent="457200" fontAlgn="auto">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触发器发生错误时，异动的结果会被撤销。</a:t>
            </a:r>
          </a:p>
        </p:txBody>
      </p:sp>
      <p:sp>
        <p:nvSpPr>
          <p:cNvPr id="20" name="文本框 19"/>
          <p:cNvSpPr txBox="1"/>
          <p:nvPr/>
        </p:nvSpPr>
        <p:spPr>
          <a:xfrm>
            <a:off x="6142355" y="4438015"/>
            <a:ext cx="5367020" cy="1014730"/>
          </a:xfrm>
          <a:prstGeom prst="rect">
            <a:avLst/>
          </a:prstGeom>
          <a:noFill/>
          <a:ln w="15875">
            <a:solidFill>
              <a:schemeClr val="bg2">
                <a:lumMod val="50000"/>
              </a:schemeClr>
            </a:solidFill>
          </a:ln>
        </p:spPr>
        <p:txBody>
          <a:bodyPr wrap="square">
            <a:spAutoFit/>
          </a:bodyPr>
          <a:lstStyle/>
          <a:p>
            <a:pPr indent="457200" fontAlgn="auto">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部分数据库管理系统可以针对数据定义语言（DDL）使用触发器，称为DDL触发器。</a:t>
            </a:r>
          </a:p>
        </p:txBody>
      </p:sp>
      <p:sp>
        <p:nvSpPr>
          <p:cNvPr id="21" name="文本框 20"/>
          <p:cNvSpPr txBox="1"/>
          <p:nvPr/>
        </p:nvSpPr>
        <p:spPr>
          <a:xfrm>
            <a:off x="5431790" y="5618480"/>
            <a:ext cx="3802380" cy="1014730"/>
          </a:xfrm>
          <a:prstGeom prst="rect">
            <a:avLst/>
          </a:prstGeom>
          <a:noFill/>
          <a:ln w="15875">
            <a:solidFill>
              <a:schemeClr val="accent4">
                <a:lumMod val="60000"/>
                <a:lumOff val="40000"/>
              </a:schemeClr>
            </a:solidFill>
          </a:ln>
        </p:spPr>
        <p:txBody>
          <a:bodyPr wrap="square">
            <a:spAutoFit/>
          </a:bodyPr>
          <a:lstStyle/>
          <a:p>
            <a:pPr indent="457200" fontAlgn="auto">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可依照特定的情况替换异动的指令。</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4.1.2  创建普通索引</a:t>
            </a:r>
          </a:p>
        </p:txBody>
      </p:sp>
      <p:sp>
        <p:nvSpPr>
          <p:cNvPr id="131086" name="矩形 1"/>
          <p:cNvSpPr/>
          <p:nvPr/>
        </p:nvSpPr>
        <p:spPr>
          <a:xfrm>
            <a:off x="264160" y="1861820"/>
            <a:ext cx="11695430"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创建普通索引的一般语法如下。</a:t>
            </a:r>
          </a:p>
        </p:txBody>
      </p:sp>
      <p:sp>
        <p:nvSpPr>
          <p:cNvPr id="4" name="文本框 3"/>
          <p:cNvSpPr txBox="1"/>
          <p:nvPr/>
        </p:nvSpPr>
        <p:spPr>
          <a:xfrm>
            <a:off x="1044575" y="1463040"/>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1.创建表的同时创建索引</a:t>
            </a:r>
          </a:p>
        </p:txBody>
      </p:sp>
      <p:sp>
        <p:nvSpPr>
          <p:cNvPr id="43" name="Oval 42"/>
          <p:cNvSpPr/>
          <p:nvPr/>
        </p:nvSpPr>
        <p:spPr>
          <a:xfrm>
            <a:off x="385445" y="1523365"/>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6" name="矩形 15"/>
          <p:cNvSpPr/>
          <p:nvPr/>
        </p:nvSpPr>
        <p:spPr>
          <a:xfrm>
            <a:off x="2195195" y="2554605"/>
            <a:ext cx="8048625" cy="2861310"/>
          </a:xfrm>
          <a:prstGeom prst="rect">
            <a:avLst/>
          </a:prstGeom>
          <a:solidFill>
            <a:schemeClr val="bg2">
              <a:lumMod val="50000"/>
            </a:schemeClr>
          </a:solidFill>
        </p:spPr>
        <p:txBody>
          <a:bodyPr wrap="square">
            <a:spAutoFit/>
            <a:scene3d>
              <a:camera prst="orthographicFront"/>
              <a:lightRig rig="threePt" dir="t"/>
            </a:scene3d>
            <a:sp3d contourW="12700"/>
          </a:bodyPr>
          <a:lstStyle/>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create table table_name （</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属性名   数据类型,</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属性名   数据类型,</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index|key ［索引名］ (属性名 </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［长度］ ［asc </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desc］)</a:t>
            </a:r>
          </a:p>
          <a:p>
            <a:pPr indent="457200"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a:extLst>
              <a:ext uri="{FF2B5EF4-FFF2-40B4-BE49-F238E27FC236}">
                <a16:creationId xmlns:a16="http://schemas.microsoft.com/office/drawing/2014/main" id="{13C19C1B-E74B-432F-9154-681A1AFB7157}"/>
              </a:ext>
            </a:extLst>
          </p:cNvPr>
          <p:cNvSpPr txBox="1"/>
          <p:nvPr/>
        </p:nvSpPr>
        <p:spPr>
          <a:xfrm>
            <a:off x="2885176" y="5447264"/>
            <a:ext cx="8065135" cy="961289"/>
          </a:xfrm>
          <a:prstGeom prst="rect">
            <a:avLst/>
          </a:prstGeom>
          <a:noFill/>
          <a:ln w="28575" cmpd="sng">
            <a:solidFill>
              <a:srgbClr val="FFC000"/>
            </a:solidFill>
            <a:prstDash val="solid"/>
          </a:ln>
        </p:spPr>
        <p:txBody>
          <a:bodyPr wrap="square" rtlCol="0">
            <a:spAutoFit/>
          </a:bodyPr>
          <a:lstStyle/>
          <a:p>
            <a:pPr indent="457200" fontAlgn="auto">
              <a:lnSpc>
                <a:spcPct val="150000"/>
              </a:lnSpc>
            </a:pPr>
            <a:r>
              <a:rPr lang="en-US" altLang="zh-CN" sz="2000" dirty="0" err="1">
                <a:solidFill>
                  <a:srgbClr val="FF0000"/>
                </a:solidFill>
                <a:latin typeface="微软雅黑" panose="020B0503020204020204" pitchFamily="34" charset="-122"/>
                <a:ea typeface="微软雅黑" panose="020B0503020204020204" pitchFamily="34" charset="-122"/>
              </a:rPr>
              <a:t>table_name</a:t>
            </a:r>
            <a:r>
              <a:rPr lang="zh-CN" altLang="en-US" sz="2000" dirty="0">
                <a:solidFill>
                  <a:srgbClr val="FF0000"/>
                </a:solidFill>
                <a:latin typeface="微软雅黑" panose="020B0503020204020204" pitchFamily="34" charset="-122"/>
                <a:ea typeface="微软雅黑" panose="020B0503020204020204" pitchFamily="34" charset="-122"/>
              </a:rPr>
              <a:t>为表名称，</a:t>
            </a:r>
            <a:r>
              <a:rPr lang="en-US" altLang="zh-CN" sz="2000" dirty="0">
                <a:solidFill>
                  <a:srgbClr val="FF0000"/>
                </a:solidFill>
                <a:latin typeface="微软雅黑" panose="020B0503020204020204" pitchFamily="34" charset="-122"/>
                <a:ea typeface="微软雅黑" panose="020B0503020204020204" pitchFamily="34" charset="-122"/>
              </a:rPr>
              <a:t>index</a:t>
            </a:r>
            <a:r>
              <a:rPr lang="zh-CN" altLang="en-US" sz="2000" dirty="0">
                <a:solidFill>
                  <a:srgbClr val="FF0000"/>
                </a:solidFill>
                <a:latin typeface="微软雅黑" panose="020B0503020204020204" pitchFamily="34" charset="-122"/>
                <a:ea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rPr>
              <a:t>key</a:t>
            </a:r>
            <a:r>
              <a:rPr lang="zh-CN" altLang="en-US" sz="2000" dirty="0">
                <a:solidFill>
                  <a:srgbClr val="FF0000"/>
                </a:solidFill>
                <a:latin typeface="微软雅黑" panose="020B0503020204020204" pitchFamily="34" charset="-122"/>
                <a:ea typeface="微软雅黑" panose="020B0503020204020204" pitchFamily="34" charset="-122"/>
              </a:rPr>
              <a:t>为需创建的索引名，</a:t>
            </a:r>
            <a:r>
              <a:rPr lang="en-US" altLang="zh-CN" sz="2000" dirty="0" err="1">
                <a:solidFill>
                  <a:srgbClr val="FF0000"/>
                </a:solidFill>
                <a:latin typeface="微软雅黑" panose="020B0503020204020204" pitchFamily="34" charset="-122"/>
                <a:ea typeface="微软雅黑" panose="020B0503020204020204" pitchFamily="34" charset="-122"/>
              </a:rPr>
              <a:t>asc</a:t>
            </a:r>
            <a:r>
              <a:rPr lang="zh-CN" altLang="en-US" sz="2000" dirty="0">
                <a:solidFill>
                  <a:srgbClr val="FF0000"/>
                </a:solidFill>
                <a:latin typeface="微软雅黑" panose="020B0503020204020204" pitchFamily="34" charset="-122"/>
                <a:ea typeface="微软雅黑" panose="020B0503020204020204" pitchFamily="34" charset="-122"/>
              </a:rPr>
              <a:t>为升序排列，</a:t>
            </a:r>
            <a:r>
              <a:rPr lang="en-US" altLang="zh-CN" sz="2000" dirty="0">
                <a:solidFill>
                  <a:srgbClr val="FF0000"/>
                </a:solidFill>
                <a:latin typeface="微软雅黑" panose="020B0503020204020204" pitchFamily="34" charset="-122"/>
                <a:ea typeface="微软雅黑" panose="020B0503020204020204" pitchFamily="34" charset="-122"/>
              </a:rPr>
              <a:t>desc</a:t>
            </a:r>
            <a:r>
              <a:rPr lang="zh-CN" altLang="en-US" sz="2000" dirty="0">
                <a:solidFill>
                  <a:srgbClr val="FF0000"/>
                </a:solidFill>
                <a:latin typeface="微软雅黑" panose="020B0503020204020204" pitchFamily="34" charset="-122"/>
                <a:ea typeface="微软雅黑" panose="020B0503020204020204" pitchFamily="34" charset="-122"/>
              </a:rPr>
              <a:t>为降序排列。</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7AE208F-4A3B-4131-9514-FAEAE3A62C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875" y="5447264"/>
            <a:ext cx="2107301" cy="716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8923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4.3.2   创建触发器</a:t>
            </a:r>
          </a:p>
        </p:txBody>
      </p:sp>
      <p:sp>
        <p:nvSpPr>
          <p:cNvPr id="8" name="文本框 7"/>
          <p:cNvSpPr txBox="1"/>
          <p:nvPr/>
        </p:nvSpPr>
        <p:spPr>
          <a:xfrm>
            <a:off x="419100" y="1378585"/>
            <a:ext cx="11520805"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在MySQL中创建触发器一般用到如下语法。</a:t>
            </a:r>
          </a:p>
        </p:txBody>
      </p:sp>
      <p:sp>
        <p:nvSpPr>
          <p:cNvPr id="3" name="文本框 2"/>
          <p:cNvSpPr txBox="1"/>
          <p:nvPr/>
        </p:nvSpPr>
        <p:spPr>
          <a:xfrm>
            <a:off x="1660525" y="2168525"/>
            <a:ext cx="8100060" cy="3784600"/>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create trigger 触发器名称</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after/before(触发器工作的时机)</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update/delete/insert(触发器监听事件)</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on 表名(触发器监听的目标表)</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for each row(行级监视，MySQL固定写法，Oracle不同)</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begin</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sql语句集……（触发器执行动作，分号结尾）</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end；</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4.3.2   创建触发器</a:t>
            </a:r>
          </a:p>
        </p:txBody>
      </p:sp>
      <p:sp>
        <p:nvSpPr>
          <p:cNvPr id="8" name="文本框 7"/>
          <p:cNvSpPr txBox="1"/>
          <p:nvPr/>
        </p:nvSpPr>
        <p:spPr>
          <a:xfrm>
            <a:off x="1537335" y="1570355"/>
            <a:ext cx="10353675" cy="147637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要记录学生党员的综合学习成绩和学习次数，新建表tb_student_record，并在tb_student_member表上创建触发器，每当其增加一条记录时便自动向tb_student_record表内增加一条记录。</a:t>
            </a:r>
          </a:p>
        </p:txBody>
      </p:sp>
      <p:sp>
        <p:nvSpPr>
          <p:cNvPr id="4" name="MH_Other_1"/>
          <p:cNvSpPr/>
          <p:nvPr>
            <p:custDataLst>
              <p:tags r:id="rId1"/>
            </p:custDataLst>
          </p:nvPr>
        </p:nvSpPr>
        <p:spPr>
          <a:xfrm>
            <a:off x="96520" y="157035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4-16</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 name="右箭头 9"/>
          <p:cNvSpPr/>
          <p:nvPr/>
        </p:nvSpPr>
        <p:spPr>
          <a:xfrm>
            <a:off x="272415" y="3729990"/>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94180" y="3338195"/>
            <a:ext cx="4227830" cy="3322955"/>
          </a:xfrm>
          <a:prstGeom prst="rect">
            <a:avLst/>
          </a:prstGeom>
          <a:noFill/>
          <a:ln w="28575" cmpd="dbl">
            <a:solidFill>
              <a:schemeClr val="accent1"/>
            </a:solid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在Navicat工具中打开chapter4数据库，在表列表窗口中单击“新建表”按钮，打开新建数据表窗口，填写学生id、累计总成绩和学习次数三个字段，保存并命名为tb_student_record表，如图4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45所示。</a:t>
            </a:r>
          </a:p>
        </p:txBody>
      </p:sp>
      <p:pic>
        <p:nvPicPr>
          <p:cNvPr id="6" name="图片 5"/>
          <p:cNvPicPr>
            <a:picLocks noChangeAspect="1"/>
          </p:cNvPicPr>
          <p:nvPr/>
        </p:nvPicPr>
        <p:blipFill>
          <a:blip r:embed="rId4"/>
          <a:stretch>
            <a:fillRect/>
          </a:stretch>
        </p:blipFill>
        <p:spPr>
          <a:xfrm>
            <a:off x="6297930" y="2787015"/>
            <a:ext cx="4434205" cy="3446145"/>
          </a:xfrm>
          <a:prstGeom prst="rect">
            <a:avLst/>
          </a:prstGeom>
        </p:spPr>
      </p:pic>
      <p:sp>
        <p:nvSpPr>
          <p:cNvPr id="11" name="文本框 10"/>
          <p:cNvSpPr txBox="1"/>
          <p:nvPr/>
        </p:nvSpPr>
        <p:spPr>
          <a:xfrm>
            <a:off x="6297930" y="6292850"/>
            <a:ext cx="410273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图4-45   新建tb_student_record表</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4.3.2   创建触发器</a:t>
            </a:r>
          </a:p>
        </p:txBody>
      </p:sp>
      <p:sp>
        <p:nvSpPr>
          <p:cNvPr id="8" name="文本框 7"/>
          <p:cNvSpPr txBox="1"/>
          <p:nvPr/>
        </p:nvSpPr>
        <p:spPr>
          <a:xfrm>
            <a:off x="1537335" y="1570355"/>
            <a:ext cx="10353675"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新建查询并在查询编辑器中输入如下语句。</a:t>
            </a:r>
          </a:p>
        </p:txBody>
      </p:sp>
      <p:sp>
        <p:nvSpPr>
          <p:cNvPr id="4" name="MH_Other_1"/>
          <p:cNvSpPr/>
          <p:nvPr>
            <p:custDataLst>
              <p:tags r:id="rId1"/>
            </p:custDataLst>
          </p:nvPr>
        </p:nvSpPr>
        <p:spPr>
          <a:xfrm>
            <a:off x="96520" y="157035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4-16</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1660525" y="2168525"/>
            <a:ext cx="8100060" cy="3784600"/>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dirty="0">
                <a:latin typeface="微软雅黑" panose="020B0503020204020204" pitchFamily="34" charset="-122"/>
                <a:ea typeface="微软雅黑" panose="020B0503020204020204" pitchFamily="34" charset="-122"/>
                <a:sym typeface="+mn-ea"/>
              </a:rPr>
              <a:t>create trigger </a:t>
            </a:r>
            <a:r>
              <a:rPr lang="en-US" altLang="zh-CN" sz="2000" dirty="0" err="1">
                <a:latin typeface="微软雅黑" panose="020B0503020204020204" pitchFamily="34" charset="-122"/>
                <a:ea typeface="微软雅黑" panose="020B0503020204020204" pitchFamily="34" charset="-122"/>
                <a:sym typeface="+mn-ea"/>
              </a:rPr>
              <a:t>trigger_student_record</a:t>
            </a:r>
            <a:endParaRPr lang="en-US" altLang="zh-CN" sz="2000" dirty="0">
              <a:latin typeface="微软雅黑" panose="020B0503020204020204" pitchFamily="34" charset="-122"/>
              <a:ea typeface="微软雅黑" panose="020B0503020204020204" pitchFamily="34" charset="-122"/>
              <a:sym typeface="+mn-ea"/>
            </a:endParaRPr>
          </a:p>
          <a:p>
            <a:pPr indent="457200" algn="just" fontAlgn="auto">
              <a:lnSpc>
                <a:spcPct val="150000"/>
              </a:lnSpc>
            </a:pPr>
            <a:r>
              <a:rPr lang="en-US" altLang="zh-CN" sz="2000" dirty="0">
                <a:latin typeface="微软雅黑" panose="020B0503020204020204" pitchFamily="34" charset="-122"/>
                <a:ea typeface="微软雅黑" panose="020B0503020204020204" pitchFamily="34" charset="-122"/>
                <a:sym typeface="+mn-ea"/>
              </a:rPr>
              <a:t>after</a:t>
            </a:r>
          </a:p>
          <a:p>
            <a:pPr indent="457200" algn="just" fontAlgn="auto">
              <a:lnSpc>
                <a:spcPct val="150000"/>
              </a:lnSpc>
            </a:pPr>
            <a:r>
              <a:rPr lang="en-US" altLang="zh-CN" sz="2000" dirty="0">
                <a:latin typeface="微软雅黑" panose="020B0503020204020204" pitchFamily="34" charset="-122"/>
                <a:ea typeface="微软雅黑" panose="020B0503020204020204" pitchFamily="34" charset="-122"/>
                <a:sym typeface="+mn-ea"/>
              </a:rPr>
              <a:t>insert on </a:t>
            </a:r>
            <a:r>
              <a:rPr lang="en-US" altLang="zh-CN" sz="2000" dirty="0" err="1">
                <a:latin typeface="微软雅黑" panose="020B0503020204020204" pitchFamily="34" charset="-122"/>
                <a:ea typeface="微软雅黑" panose="020B0503020204020204" pitchFamily="34" charset="-122"/>
                <a:sym typeface="+mn-ea"/>
              </a:rPr>
              <a:t>tb_student_member</a:t>
            </a:r>
            <a:endParaRPr lang="en-US" altLang="zh-CN" sz="2000" dirty="0">
              <a:latin typeface="微软雅黑" panose="020B0503020204020204" pitchFamily="34" charset="-122"/>
              <a:ea typeface="微软雅黑" panose="020B0503020204020204" pitchFamily="34" charset="-122"/>
              <a:sym typeface="+mn-ea"/>
            </a:endParaRPr>
          </a:p>
          <a:p>
            <a:pPr indent="457200" algn="just" fontAlgn="auto">
              <a:lnSpc>
                <a:spcPct val="150000"/>
              </a:lnSpc>
            </a:pPr>
            <a:r>
              <a:rPr lang="en-US" altLang="zh-CN" sz="2000" dirty="0">
                <a:latin typeface="微软雅黑" panose="020B0503020204020204" pitchFamily="34" charset="-122"/>
                <a:ea typeface="微软雅黑" panose="020B0503020204020204" pitchFamily="34" charset="-122"/>
                <a:sym typeface="+mn-ea"/>
              </a:rPr>
              <a:t>for each row</a:t>
            </a:r>
          </a:p>
          <a:p>
            <a:pPr indent="457200" algn="just" fontAlgn="auto">
              <a:lnSpc>
                <a:spcPct val="150000"/>
              </a:lnSpc>
            </a:pPr>
            <a:r>
              <a:rPr lang="en-US" altLang="zh-CN" sz="2000" dirty="0">
                <a:latin typeface="微软雅黑" panose="020B0503020204020204" pitchFamily="34" charset="-122"/>
                <a:ea typeface="微软雅黑" panose="020B0503020204020204" pitchFamily="34" charset="-122"/>
                <a:sym typeface="+mn-ea"/>
              </a:rPr>
              <a:t>begin</a:t>
            </a:r>
          </a:p>
          <a:p>
            <a:pPr indent="457200" algn="just" fontAlgn="auto">
              <a:lnSpc>
                <a:spcPct val="150000"/>
              </a:lnSpc>
            </a:pPr>
            <a:r>
              <a:rPr lang="en-US" altLang="zh-CN" sz="2000" dirty="0">
                <a:latin typeface="微软雅黑" panose="020B0503020204020204" pitchFamily="34" charset="-122"/>
                <a:ea typeface="微软雅黑" panose="020B0503020204020204" pitchFamily="34" charset="-122"/>
                <a:sym typeface="+mn-ea"/>
              </a:rPr>
              <a:t>    insert into </a:t>
            </a:r>
            <a:r>
              <a:rPr lang="en-US" altLang="zh-CN" sz="2000" dirty="0" err="1">
                <a:latin typeface="微软雅黑" panose="020B0503020204020204" pitchFamily="34" charset="-122"/>
                <a:ea typeface="微软雅黑" panose="020B0503020204020204" pitchFamily="34" charset="-122"/>
                <a:sym typeface="+mn-ea"/>
              </a:rPr>
              <a:t>tb_student_record</a:t>
            </a:r>
            <a:r>
              <a:rPr lang="en-US" altLang="zh-CN" sz="2000" dirty="0">
                <a:latin typeface="微软雅黑" panose="020B0503020204020204" pitchFamily="34" charset="-122"/>
                <a:ea typeface="微软雅黑" panose="020B0503020204020204" pitchFamily="34" charset="-122"/>
                <a:sym typeface="+mn-ea"/>
              </a:rPr>
              <a:t> set </a:t>
            </a:r>
            <a:r>
              <a:rPr lang="en-US" altLang="zh-CN" sz="2000" dirty="0" err="1">
                <a:latin typeface="微软雅黑" panose="020B0503020204020204" pitchFamily="34" charset="-122"/>
                <a:ea typeface="微软雅黑" panose="020B0503020204020204" pitchFamily="34" charset="-122"/>
                <a:sym typeface="+mn-ea"/>
              </a:rPr>
              <a:t>student_id</a:t>
            </a:r>
            <a:r>
              <a:rPr lang="en-US" altLang="zh-CN" sz="2000" dirty="0">
                <a:latin typeface="微软雅黑" panose="020B0503020204020204" pitchFamily="34" charset="-122"/>
                <a:ea typeface="微软雅黑" panose="020B0503020204020204" pitchFamily="34" charset="-122"/>
                <a:sym typeface="+mn-ea"/>
              </a:rPr>
              <a:t> = new.id, </a:t>
            </a:r>
            <a:r>
              <a:rPr lang="en-US" altLang="zh-CN" sz="2000" dirty="0" err="1">
                <a:latin typeface="微软雅黑" panose="020B0503020204020204" pitchFamily="34" charset="-122"/>
                <a:ea typeface="微软雅黑" panose="020B0503020204020204" pitchFamily="34" charset="-122"/>
                <a:sym typeface="+mn-ea"/>
              </a:rPr>
              <a:t>total_score</a:t>
            </a:r>
            <a:r>
              <a:rPr lang="en-US" altLang="zh-CN" sz="2000" dirty="0">
                <a:latin typeface="微软雅黑" panose="020B0503020204020204" pitchFamily="34" charset="-122"/>
                <a:ea typeface="微软雅黑" panose="020B0503020204020204" pitchFamily="34" charset="-122"/>
                <a:sym typeface="+mn-ea"/>
              </a:rPr>
              <a:t> = 0, </a:t>
            </a:r>
            <a:r>
              <a:rPr lang="en-US" altLang="zh-CN" sz="2000" dirty="0" err="1">
                <a:latin typeface="微软雅黑" panose="020B0503020204020204" pitchFamily="34" charset="-122"/>
                <a:ea typeface="微软雅黑" panose="020B0503020204020204" pitchFamily="34" charset="-122"/>
                <a:sym typeface="+mn-ea"/>
              </a:rPr>
              <a:t>study_time</a:t>
            </a:r>
            <a:r>
              <a:rPr lang="en-US" altLang="zh-CN" sz="2000" dirty="0">
                <a:latin typeface="微软雅黑" panose="020B0503020204020204" pitchFamily="34" charset="-122"/>
                <a:ea typeface="微软雅黑" panose="020B0503020204020204" pitchFamily="34" charset="-122"/>
                <a:sym typeface="+mn-ea"/>
              </a:rPr>
              <a:t> = 0；</a:t>
            </a:r>
          </a:p>
          <a:p>
            <a:pPr indent="457200" algn="just" fontAlgn="auto">
              <a:lnSpc>
                <a:spcPct val="150000"/>
              </a:lnSpc>
            </a:pPr>
            <a:r>
              <a:rPr lang="en-US" altLang="zh-CN" sz="2000" dirty="0">
                <a:latin typeface="微软雅黑" panose="020B0503020204020204" pitchFamily="34" charset="-122"/>
                <a:ea typeface="微软雅黑" panose="020B0503020204020204" pitchFamily="34" charset="-122"/>
                <a:sym typeface="+mn-ea"/>
              </a:rPr>
              <a:t>end；</a:t>
            </a:r>
          </a:p>
        </p:txBody>
      </p:sp>
      <p:sp>
        <p:nvSpPr>
          <p:cNvPr id="9" name="文本框 8">
            <a:extLst>
              <a:ext uri="{FF2B5EF4-FFF2-40B4-BE49-F238E27FC236}">
                <a16:creationId xmlns:a16="http://schemas.microsoft.com/office/drawing/2014/main" id="{327F3B6D-993E-4399-AC85-CF5661EAD6D5}"/>
              </a:ext>
            </a:extLst>
          </p:cNvPr>
          <p:cNvSpPr txBox="1"/>
          <p:nvPr/>
        </p:nvSpPr>
        <p:spPr>
          <a:xfrm>
            <a:off x="2380615" y="6184340"/>
            <a:ext cx="8065135" cy="499624"/>
          </a:xfrm>
          <a:prstGeom prst="rect">
            <a:avLst/>
          </a:prstGeom>
          <a:noFill/>
          <a:ln w="28575" cmpd="sng">
            <a:solidFill>
              <a:srgbClr val="FFC000"/>
            </a:solidFill>
            <a:prstDash val="solid"/>
          </a:ln>
        </p:spPr>
        <p:txBody>
          <a:bodyPr wrap="square" rtlCol="0">
            <a:spAutoFit/>
          </a:bodyPr>
          <a:lstStyle/>
          <a:p>
            <a:pPr indent="457200" fontAlgn="auto">
              <a:lnSpc>
                <a:spcPct val="150000"/>
              </a:lnSpc>
            </a:pPr>
            <a:r>
              <a:rPr lang="en-US" altLang="zh-CN" sz="2000" dirty="0">
                <a:solidFill>
                  <a:srgbClr val="FF0000"/>
                </a:solidFill>
                <a:latin typeface="微软雅黑" panose="020B0503020204020204" pitchFamily="34" charset="-122"/>
                <a:ea typeface="微软雅黑" panose="020B0503020204020204" pitchFamily="34" charset="-122"/>
              </a:rPr>
              <a:t>new</a:t>
            </a:r>
            <a:r>
              <a:rPr lang="zh-CN" altLang="en-US" sz="2000" dirty="0">
                <a:solidFill>
                  <a:srgbClr val="FF0000"/>
                </a:solidFill>
                <a:latin typeface="微软雅黑" panose="020B0503020204020204" pitchFamily="34" charset="-122"/>
                <a:ea typeface="微软雅黑" panose="020B0503020204020204" pitchFamily="34" charset="-122"/>
              </a:rPr>
              <a:t>关键字为引用，可以自动引用到监听目标表新增的字段对象。</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F5EE06F8-342C-4277-9215-9B72E58F14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874" y="6075989"/>
            <a:ext cx="2107301" cy="716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4.3.2   创建触发器</a:t>
            </a:r>
          </a:p>
        </p:txBody>
      </p:sp>
      <p:sp>
        <p:nvSpPr>
          <p:cNvPr id="8" name="文本框 7"/>
          <p:cNvSpPr txBox="1"/>
          <p:nvPr/>
        </p:nvSpPr>
        <p:spPr>
          <a:xfrm>
            <a:off x="1537335" y="1570355"/>
            <a:ext cx="10353675"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运行上述语句后，在查询编辑器窗口中删除所有SQL语句，并重新输入如下语句。</a:t>
            </a:r>
          </a:p>
        </p:txBody>
      </p:sp>
      <p:sp>
        <p:nvSpPr>
          <p:cNvPr id="4" name="MH_Other_1"/>
          <p:cNvSpPr/>
          <p:nvPr>
            <p:custDataLst>
              <p:tags r:id="rId1"/>
            </p:custDataLst>
          </p:nvPr>
        </p:nvSpPr>
        <p:spPr>
          <a:xfrm>
            <a:off x="96520" y="157035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4-16</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1660525" y="2168525"/>
            <a:ext cx="8100060" cy="2861310"/>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insert into tb_student_member(name, classId, gender, nationality, joinDate, address, telephone, typeId, dutyId)</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VALUES</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'李晓东'  ,2,  '男'  ,  '汉'  ,  '2016-05-22'  ,  '南阳市第二中学家属院 ' ,  '13675334309'  ,2,3)；</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select * from tb_student_record；</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4.3.2   创建触发器</a:t>
            </a:r>
          </a:p>
        </p:txBody>
      </p:sp>
      <p:sp>
        <p:nvSpPr>
          <p:cNvPr id="8" name="文本框 7"/>
          <p:cNvSpPr txBox="1"/>
          <p:nvPr/>
        </p:nvSpPr>
        <p:spPr>
          <a:xfrm>
            <a:off x="1537335" y="1570355"/>
            <a:ext cx="10353675"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运行上述命令，可以在结果栏中看到tb_student_record表中已经存在一条记录，如图4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46所示。</a:t>
            </a:r>
          </a:p>
        </p:txBody>
      </p:sp>
      <p:sp>
        <p:nvSpPr>
          <p:cNvPr id="4" name="MH_Other_1"/>
          <p:cNvSpPr/>
          <p:nvPr>
            <p:custDataLst>
              <p:tags r:id="rId1"/>
            </p:custDataLst>
          </p:nvPr>
        </p:nvSpPr>
        <p:spPr>
          <a:xfrm>
            <a:off x="96520" y="157035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4-16</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5" name="图片 4"/>
          <p:cNvPicPr>
            <a:picLocks noChangeAspect="1"/>
          </p:cNvPicPr>
          <p:nvPr/>
        </p:nvPicPr>
        <p:blipFill>
          <a:blip r:embed="rId4"/>
          <a:stretch>
            <a:fillRect/>
          </a:stretch>
        </p:blipFill>
        <p:spPr>
          <a:xfrm>
            <a:off x="3468370" y="2166620"/>
            <a:ext cx="5394960" cy="4160520"/>
          </a:xfrm>
          <a:prstGeom prst="rect">
            <a:avLst/>
          </a:prstGeom>
        </p:spPr>
      </p:pic>
      <p:sp>
        <p:nvSpPr>
          <p:cNvPr id="11" name="文本框 10"/>
          <p:cNvSpPr txBox="1"/>
          <p:nvPr/>
        </p:nvSpPr>
        <p:spPr>
          <a:xfrm>
            <a:off x="3683635" y="6327140"/>
            <a:ext cx="54190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图4-46   tb_student_record表随触发器增加数据</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4.3.2   创建触发器</a:t>
            </a:r>
          </a:p>
        </p:txBody>
      </p:sp>
      <p:sp>
        <p:nvSpPr>
          <p:cNvPr id="8" name="文本框 7"/>
          <p:cNvSpPr txBox="1"/>
          <p:nvPr/>
        </p:nvSpPr>
        <p:spPr>
          <a:xfrm>
            <a:off x="1537335" y="1570355"/>
            <a:ext cx="10353675"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为tb_student_member表加上触发器，当删除数据时，tb_student_record、tb_student_item和tb_student_score三个表的相关数据均被删除。</a:t>
            </a:r>
          </a:p>
        </p:txBody>
      </p:sp>
      <p:sp>
        <p:nvSpPr>
          <p:cNvPr id="4" name="MH_Other_1"/>
          <p:cNvSpPr/>
          <p:nvPr>
            <p:custDataLst>
              <p:tags r:id="rId1"/>
            </p:custDataLst>
          </p:nvPr>
        </p:nvSpPr>
        <p:spPr>
          <a:xfrm>
            <a:off x="96520" y="157035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4-17</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 name="右箭头 9"/>
          <p:cNvSpPr/>
          <p:nvPr/>
        </p:nvSpPr>
        <p:spPr>
          <a:xfrm>
            <a:off x="272415" y="3729990"/>
            <a:ext cx="1264920" cy="108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671320" y="2611120"/>
            <a:ext cx="2820670" cy="3322955"/>
          </a:xfrm>
          <a:prstGeom prst="rect">
            <a:avLst/>
          </a:prstGeom>
          <a:noFill/>
          <a:ln w="28575" cmpd="dbl">
            <a:solidFill>
              <a:schemeClr val="accent1"/>
            </a:solid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打开表列表主窗口，右击tb_student_member表，在弹出的快捷菜单中选择“设计表”命令，在下方的“定义”标签栏位中输入如下命令。</a:t>
            </a:r>
          </a:p>
        </p:txBody>
      </p:sp>
      <p:sp>
        <p:nvSpPr>
          <p:cNvPr id="6" name="文本框 5"/>
          <p:cNvSpPr txBox="1"/>
          <p:nvPr/>
        </p:nvSpPr>
        <p:spPr>
          <a:xfrm>
            <a:off x="4853305" y="2585085"/>
            <a:ext cx="6064885" cy="3784600"/>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begin</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delete from tb_student_record where studentId = old.id；</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delete from tb_student_item where studentId = old.id；</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     delete from tb_student_score where studentId = old.id；</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end</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4.3.2   创建触发器</a:t>
            </a:r>
          </a:p>
        </p:txBody>
      </p:sp>
      <p:sp>
        <p:nvSpPr>
          <p:cNvPr id="8" name="文本框 7"/>
          <p:cNvSpPr txBox="1"/>
          <p:nvPr/>
        </p:nvSpPr>
        <p:spPr>
          <a:xfrm>
            <a:off x="1537335" y="1570355"/>
            <a:ext cx="10353675"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输入后保存表设计，如图4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47所示。</a:t>
            </a:r>
          </a:p>
        </p:txBody>
      </p:sp>
      <p:sp>
        <p:nvSpPr>
          <p:cNvPr id="4" name="MH_Other_1"/>
          <p:cNvSpPr/>
          <p:nvPr>
            <p:custDataLst>
              <p:tags r:id="rId1"/>
            </p:custDataLst>
          </p:nvPr>
        </p:nvSpPr>
        <p:spPr>
          <a:xfrm>
            <a:off x="96520" y="157035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4-17</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5" name="图片 4"/>
          <p:cNvPicPr>
            <a:picLocks noChangeAspect="1"/>
          </p:cNvPicPr>
          <p:nvPr/>
        </p:nvPicPr>
        <p:blipFill>
          <a:blip r:embed="rId4"/>
          <a:stretch>
            <a:fillRect/>
          </a:stretch>
        </p:blipFill>
        <p:spPr>
          <a:xfrm>
            <a:off x="3470910" y="2123440"/>
            <a:ext cx="5250180" cy="4046220"/>
          </a:xfrm>
          <a:prstGeom prst="rect">
            <a:avLst/>
          </a:prstGeom>
        </p:spPr>
      </p:pic>
      <p:sp>
        <p:nvSpPr>
          <p:cNvPr id="11" name="文本框 10"/>
          <p:cNvSpPr txBox="1"/>
          <p:nvPr/>
        </p:nvSpPr>
        <p:spPr>
          <a:xfrm>
            <a:off x="3683635" y="6327140"/>
            <a:ext cx="54190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图4-47  使用Navicat工具新建触发器</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4.3.2   创建触发器</a:t>
            </a:r>
          </a:p>
        </p:txBody>
      </p:sp>
      <p:sp>
        <p:nvSpPr>
          <p:cNvPr id="8" name="文本框 7"/>
          <p:cNvSpPr txBox="1"/>
          <p:nvPr/>
        </p:nvSpPr>
        <p:spPr>
          <a:xfrm>
            <a:off x="1408430" y="1346835"/>
            <a:ext cx="10353675"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为了验证上面的触发器是否能够起到作用，先在三个事件表中插入学生id为2的数据，监听对象表tb_student_member和三个事件表，对学生id为2的查询操作如图4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48所示。</a:t>
            </a:r>
          </a:p>
        </p:txBody>
      </p:sp>
      <p:sp>
        <p:nvSpPr>
          <p:cNvPr id="4" name="MH_Other_1"/>
          <p:cNvSpPr/>
          <p:nvPr>
            <p:custDataLst>
              <p:tags r:id="rId1"/>
            </p:custDataLst>
          </p:nvPr>
        </p:nvSpPr>
        <p:spPr>
          <a:xfrm>
            <a:off x="96520" y="157035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4-17</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1" name="文本框 10"/>
          <p:cNvSpPr txBox="1"/>
          <p:nvPr/>
        </p:nvSpPr>
        <p:spPr>
          <a:xfrm>
            <a:off x="3876040" y="6392545"/>
            <a:ext cx="54190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图4-48   触发器触发前各表的数据</a:t>
            </a:r>
          </a:p>
        </p:txBody>
      </p:sp>
      <p:pic>
        <p:nvPicPr>
          <p:cNvPr id="3" name="图片 2"/>
          <p:cNvPicPr>
            <a:picLocks noChangeAspect="1"/>
          </p:cNvPicPr>
          <p:nvPr/>
        </p:nvPicPr>
        <p:blipFill>
          <a:blip r:embed="rId4"/>
          <a:stretch>
            <a:fillRect/>
          </a:stretch>
        </p:blipFill>
        <p:spPr>
          <a:xfrm>
            <a:off x="3611880" y="2361565"/>
            <a:ext cx="5227320" cy="4030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4.3.2   创建触发器</a:t>
            </a:r>
          </a:p>
        </p:txBody>
      </p:sp>
      <p:sp>
        <p:nvSpPr>
          <p:cNvPr id="8" name="文本框 7"/>
          <p:cNvSpPr txBox="1"/>
          <p:nvPr/>
        </p:nvSpPr>
        <p:spPr>
          <a:xfrm>
            <a:off x="1408430" y="1570355"/>
            <a:ext cx="10353675"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在新建查询窗口的查询编辑器中输入如下语句。</a:t>
            </a:r>
          </a:p>
        </p:txBody>
      </p:sp>
      <p:sp>
        <p:nvSpPr>
          <p:cNvPr id="4" name="MH_Other_1"/>
          <p:cNvSpPr/>
          <p:nvPr>
            <p:custDataLst>
              <p:tags r:id="rId1"/>
            </p:custDataLst>
          </p:nvPr>
        </p:nvSpPr>
        <p:spPr>
          <a:xfrm>
            <a:off x="96520" y="157035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4-17</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p>
        </p:txBody>
      </p:sp>
      <p:grpSp>
        <p:nvGrpSpPr>
          <p:cNvPr id="22540" name="组合 22539"/>
          <p:cNvGrpSpPr/>
          <p:nvPr/>
        </p:nvGrpSpPr>
        <p:grpSpPr>
          <a:xfrm>
            <a:off x="2704465" y="2639695"/>
            <a:ext cx="6067425" cy="1282065"/>
            <a:chOff x="0" y="0"/>
            <a:chExt cx="5976664" cy="3300412"/>
          </a:xfrm>
        </p:grpSpPr>
        <p:grpSp>
          <p:nvGrpSpPr>
            <p:cNvPr id="22541" name="组合 22540"/>
            <p:cNvGrpSpPr/>
            <p:nvPr/>
          </p:nvGrpSpPr>
          <p:grpSpPr>
            <a:xfrm>
              <a:off x="0" y="0"/>
              <a:ext cx="5976664" cy="3300412"/>
              <a:chOff x="0" y="0"/>
              <a:chExt cx="3475038" cy="4117173"/>
            </a:xfrm>
          </p:grpSpPr>
          <p:sp>
            <p:nvSpPr>
              <p:cNvPr id="22542" name="Freeform 3"/>
              <p:cNvSpPr/>
              <p:nvPr/>
            </p:nvSpPr>
            <p:spPr>
              <a:xfrm>
                <a:off x="0" y="2958403"/>
                <a:ext cx="1016821" cy="1158770"/>
              </a:xfrm>
              <a:custGeom>
                <a:avLst/>
                <a:gdLst>
                  <a:gd name="txL" fmla="*/ 0 w 1104"/>
                  <a:gd name="txT" fmla="*/ 0 h 1256"/>
                  <a:gd name="txR" fmla="*/ 1104 w 1104"/>
                  <a:gd name="txB" fmla="*/ 1256 h 1256"/>
                </a:gdLst>
                <a:ahLst/>
                <a:cxnLst>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1104" h="1256">
                    <a:moveTo>
                      <a:pt x="88" y="1160"/>
                    </a:moveTo>
                    <a:lnTo>
                      <a:pt x="88" y="0"/>
                    </a:lnTo>
                    <a:lnTo>
                      <a:pt x="0" y="0"/>
                    </a:lnTo>
                    <a:lnTo>
                      <a:pt x="0" y="1256"/>
                    </a:lnTo>
                    <a:lnTo>
                      <a:pt x="1104" y="1256"/>
                    </a:lnTo>
                    <a:lnTo>
                      <a:pt x="1104" y="1160"/>
                    </a:lnTo>
                    <a:lnTo>
                      <a:pt x="88" y="1160"/>
                    </a:lnTo>
                    <a:close/>
                  </a:path>
                </a:pathLst>
              </a:custGeom>
              <a:solidFill>
                <a:schemeClr val="accent2"/>
              </a:solidFill>
              <a:ln w="9525">
                <a:noFill/>
              </a:ln>
            </p:spPr>
            <p:txBody>
              <a:bodyPr/>
              <a:lstStyle/>
              <a:p>
                <a:endParaRPr lang="zh-CN" altLang="en-US"/>
              </a:p>
            </p:txBody>
          </p:sp>
          <p:sp>
            <p:nvSpPr>
              <p:cNvPr id="22543" name="Freeform 4"/>
              <p:cNvSpPr/>
              <p:nvPr/>
            </p:nvSpPr>
            <p:spPr>
              <a:xfrm rot="10800000">
                <a:off x="2458217" y="0"/>
                <a:ext cx="1016821" cy="1158770"/>
              </a:xfrm>
              <a:custGeom>
                <a:avLst/>
                <a:gdLst>
                  <a:gd name="txL" fmla="*/ 0 w 1104"/>
                  <a:gd name="txT" fmla="*/ 0 h 1256"/>
                  <a:gd name="txR" fmla="*/ 1104 w 1104"/>
                  <a:gd name="txB" fmla="*/ 1256 h 1256"/>
                </a:gdLst>
                <a:ahLst/>
                <a:cxnLst>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1104" h="1256">
                    <a:moveTo>
                      <a:pt x="88" y="1160"/>
                    </a:moveTo>
                    <a:lnTo>
                      <a:pt x="88" y="0"/>
                    </a:lnTo>
                    <a:lnTo>
                      <a:pt x="0" y="0"/>
                    </a:lnTo>
                    <a:lnTo>
                      <a:pt x="0" y="1256"/>
                    </a:lnTo>
                    <a:lnTo>
                      <a:pt x="1104" y="1256"/>
                    </a:lnTo>
                    <a:lnTo>
                      <a:pt x="1104" y="1160"/>
                    </a:lnTo>
                    <a:lnTo>
                      <a:pt x="88" y="1160"/>
                    </a:lnTo>
                    <a:close/>
                  </a:path>
                </a:pathLst>
              </a:custGeom>
              <a:solidFill>
                <a:schemeClr val="accent2"/>
              </a:solidFill>
              <a:ln w="9525">
                <a:noFill/>
              </a:ln>
            </p:spPr>
            <p:txBody>
              <a:bodyPr/>
              <a:lstStyle/>
              <a:p>
                <a:endParaRPr lang="zh-CN" altLang="en-US"/>
              </a:p>
            </p:txBody>
          </p:sp>
          <p:sp>
            <p:nvSpPr>
              <p:cNvPr id="22544" name="Rectangle 5"/>
              <p:cNvSpPr/>
              <p:nvPr/>
            </p:nvSpPr>
            <p:spPr>
              <a:xfrm>
                <a:off x="133413" y="214241"/>
                <a:ext cx="3200100" cy="3658881"/>
              </a:xfrm>
              <a:prstGeom prst="rect">
                <a:avLst/>
              </a:prstGeom>
              <a:solidFill>
                <a:srgbClr val="F8F8F8"/>
              </a:solidFill>
              <a:ln w="19050" cap="flat" cmpd="sng">
                <a:solidFill>
                  <a:schemeClr val="accent2"/>
                </a:solidFill>
                <a:prstDash val="solid"/>
                <a:miter/>
                <a:headEnd type="none" w="med" len="med"/>
                <a:tailEnd type="none" w="med" len="med"/>
              </a:ln>
            </p:spPr>
            <p:txBody>
              <a:bodyPr anchor="ctr"/>
              <a:lstStyle/>
              <a:p>
                <a:pPr eaLnBrk="0" hangingPunct="0">
                  <a:lnSpc>
                    <a:spcPct val="150000"/>
                  </a:lnSpc>
                  <a:buFont typeface="Arial" panose="020B0604020202020204" pitchFamily="34" charset="0"/>
                  <a:buNone/>
                </a:pPr>
                <a:endParaRPr lang="en-US" altLang="x-none" sz="1600" dirty="0">
                  <a:solidFill>
                    <a:srgbClr val="FFFFFF"/>
                  </a:solidFill>
                  <a:latin typeface="Arial" panose="020B0604020202020204" pitchFamily="34" charset="0"/>
                </a:endParaRPr>
              </a:p>
            </p:txBody>
          </p:sp>
        </p:grpSp>
        <p:sp>
          <p:nvSpPr>
            <p:cNvPr id="5" name="矩形 4"/>
            <p:cNvSpPr/>
            <p:nvPr/>
          </p:nvSpPr>
          <p:spPr>
            <a:xfrm>
              <a:off x="229509" y="331712"/>
              <a:ext cx="5503902" cy="2612213"/>
            </a:xfrm>
            <a:prstGeom prst="rect">
              <a:avLst/>
            </a:prstGeom>
            <a:noFill/>
            <a:ln w="9525">
              <a:noFill/>
            </a:ln>
          </p:spPr>
          <p:txBody>
            <a:bodyPr wrap="square">
              <a:spAutoFit/>
            </a:bodyPr>
            <a:lstStyle/>
            <a:p>
              <a:pPr indent="539750">
                <a:lnSpc>
                  <a:spcPct val="150000"/>
                </a:lnSpc>
                <a:buFont typeface="Arial" panose="020B0604020202020204" pitchFamily="34" charset="0"/>
                <a:buNone/>
              </a:pPr>
              <a:r>
                <a:rPr sz="2000" dirty="0">
                  <a:latin typeface="微软雅黑" panose="020B0503020204020204" pitchFamily="34" charset="-122"/>
                  <a:ea typeface="微软雅黑" panose="020B0503020204020204" pitchFamily="34" charset="-122"/>
                  <a:cs typeface="微软雅黑" panose="020B0503020204020204" pitchFamily="34" charset="-122"/>
                </a:rPr>
                <a:t>delete from tb_student_member where id = 2；</a:t>
              </a:r>
            </a:p>
          </p:txBody>
        </p:sp>
      </p:grpSp>
      <p:sp>
        <p:nvSpPr>
          <p:cNvPr id="6" name="文本框 5"/>
          <p:cNvSpPr txBox="1"/>
          <p:nvPr/>
        </p:nvSpPr>
        <p:spPr>
          <a:xfrm>
            <a:off x="1408430" y="4431030"/>
            <a:ext cx="10353675" cy="55308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然后运行select语句查看三个表的数据，发现学生id为2的数据均被自动删除。</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4.3.3   查看触发器</a:t>
            </a:r>
          </a:p>
        </p:txBody>
      </p:sp>
      <p:sp>
        <p:nvSpPr>
          <p:cNvPr id="6" name="文本框 5"/>
          <p:cNvSpPr txBox="1"/>
          <p:nvPr/>
        </p:nvSpPr>
        <p:spPr>
          <a:xfrm>
            <a:off x="709930" y="1983105"/>
            <a:ext cx="5086985"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在Navicat工具中新建查询并在查询编辑器中输入如下命令。</a:t>
            </a:r>
          </a:p>
        </p:txBody>
      </p:sp>
      <p:sp>
        <p:nvSpPr>
          <p:cNvPr id="3" name="文本框 2"/>
          <p:cNvSpPr txBox="1"/>
          <p:nvPr/>
        </p:nvSpPr>
        <p:spPr>
          <a:xfrm>
            <a:off x="1044575" y="1584325"/>
            <a:ext cx="4638040"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1.使用show triggers语句查看触发器</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9" name="文本框 8"/>
          <p:cNvSpPr txBox="1"/>
          <p:nvPr/>
        </p:nvSpPr>
        <p:spPr>
          <a:xfrm>
            <a:off x="1224915" y="3152775"/>
            <a:ext cx="3166110" cy="55308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show triggers；</a:t>
            </a:r>
          </a:p>
        </p:txBody>
      </p:sp>
      <p:sp>
        <p:nvSpPr>
          <p:cNvPr id="7" name="文本框 6"/>
          <p:cNvSpPr txBox="1"/>
          <p:nvPr/>
        </p:nvSpPr>
        <p:spPr>
          <a:xfrm>
            <a:off x="744855" y="3705860"/>
            <a:ext cx="4557395" cy="147637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运行上述命令，可以看到在结果栏位中出现前面例子中创建的两个触发器，如图4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49所示。</a:t>
            </a:r>
          </a:p>
        </p:txBody>
      </p:sp>
      <p:pic>
        <p:nvPicPr>
          <p:cNvPr id="10" name="图片 9"/>
          <p:cNvPicPr>
            <a:picLocks noChangeAspect="1"/>
          </p:cNvPicPr>
          <p:nvPr/>
        </p:nvPicPr>
        <p:blipFill>
          <a:blip r:embed="rId3"/>
          <a:stretch>
            <a:fillRect/>
          </a:stretch>
        </p:blipFill>
        <p:spPr>
          <a:xfrm>
            <a:off x="6178550" y="1383030"/>
            <a:ext cx="5341620" cy="4145280"/>
          </a:xfrm>
          <a:prstGeom prst="rect">
            <a:avLst/>
          </a:prstGeom>
        </p:spPr>
      </p:pic>
      <p:sp>
        <p:nvSpPr>
          <p:cNvPr id="11" name="文本框 10"/>
          <p:cNvSpPr txBox="1"/>
          <p:nvPr/>
        </p:nvSpPr>
        <p:spPr>
          <a:xfrm>
            <a:off x="6738620" y="5528310"/>
            <a:ext cx="54190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图4-49   使用show triggers命令查看触发器</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4.1</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索引的基本操作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4.1.2  创建普通索引</a:t>
            </a:r>
          </a:p>
        </p:txBody>
      </p:sp>
      <p:sp>
        <p:nvSpPr>
          <p:cNvPr id="4" name="文本框 3"/>
          <p:cNvSpPr txBox="1"/>
          <p:nvPr/>
        </p:nvSpPr>
        <p:spPr>
          <a:xfrm>
            <a:off x="1044575" y="1463040"/>
            <a:ext cx="417004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1.创建表的同时创建索引</a:t>
            </a:r>
          </a:p>
        </p:txBody>
      </p:sp>
      <p:sp>
        <p:nvSpPr>
          <p:cNvPr id="43" name="Oval 42"/>
          <p:cNvSpPr/>
          <p:nvPr/>
        </p:nvSpPr>
        <p:spPr>
          <a:xfrm>
            <a:off x="385445" y="1523365"/>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59" name="MH_Other_1"/>
          <p:cNvSpPr/>
          <p:nvPr>
            <p:custDataLst>
              <p:tags r:id="rId1"/>
            </p:custDataLst>
          </p:nvPr>
        </p:nvSpPr>
        <p:spPr>
          <a:xfrm>
            <a:off x="328930" y="2046605"/>
            <a:ext cx="1311910" cy="100774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r>
              <a:rPr lang="en-US"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r>
              <a: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3" name="文本框 2"/>
          <p:cNvSpPr txBox="1"/>
          <p:nvPr/>
        </p:nvSpPr>
        <p:spPr>
          <a:xfrm>
            <a:off x="1640840" y="2046605"/>
            <a:ext cx="9189085" cy="553085"/>
          </a:xfrm>
          <a:prstGeom prst="rect">
            <a:avLst/>
          </a:prstGeom>
          <a:noFill/>
        </p:spPr>
        <p:txBody>
          <a:bodyPr wrap="square" rtlCol="0">
            <a:spAutoFit/>
          </a:bodyPr>
          <a:lstStyle/>
          <a:p>
            <a:pPr indent="457200" fontAlgn="auto">
              <a:lnSpc>
                <a:spcPct val="150000"/>
              </a:lnSpc>
            </a:pPr>
            <a:r>
              <a:rPr lang="en-US" altLang="zh-CN" sz="2000">
                <a:latin typeface="微软雅黑" panose="020B0503020204020204" pitchFamily="34" charset="-122"/>
                <a:ea typeface="微软雅黑" panose="020B0503020204020204" pitchFamily="34" charset="-122"/>
              </a:rPr>
              <a:t>新建学生党员活动记录表，并为其学生id字段创建普通索引。</a:t>
            </a:r>
          </a:p>
        </p:txBody>
      </p:sp>
      <p:sp>
        <p:nvSpPr>
          <p:cNvPr id="5" name="矩形 1"/>
          <p:cNvSpPr/>
          <p:nvPr/>
        </p:nvSpPr>
        <p:spPr>
          <a:xfrm>
            <a:off x="1537335" y="2599690"/>
            <a:ext cx="8881745" cy="553085"/>
          </a:xfrm>
          <a:prstGeom prst="rect">
            <a:avLst/>
          </a:prstGeom>
          <a:noFill/>
          <a:ln w="9525">
            <a:noFill/>
          </a:ln>
        </p:spPr>
        <p:txBody>
          <a:bodyPr wrap="square">
            <a:spAutoFit/>
          </a:bodyPr>
          <a:lstStyle/>
          <a:p>
            <a:pPr indent="539750" algn="just">
              <a:lnSpc>
                <a:spcPct val="150000"/>
              </a:lnSpc>
              <a:buFont typeface="Arial" panose="020B0604020202020204" pitchFamily="34" charset="0"/>
            </a:pPr>
            <a:r>
              <a:rPr sz="2000" dirty="0">
                <a:latin typeface="微软雅黑" panose="020B0503020204020204" pitchFamily="34" charset="-122"/>
                <a:ea typeface="微软雅黑" panose="020B0503020204020204" pitchFamily="34" charset="-122"/>
              </a:rPr>
              <a:t>创建活动项目表tb_item，其设计结构和数据如图4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9和图4</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10所示。</a:t>
            </a:r>
          </a:p>
        </p:txBody>
      </p:sp>
      <p:pic>
        <p:nvPicPr>
          <p:cNvPr id="6" name="图片 5"/>
          <p:cNvPicPr>
            <a:picLocks noChangeAspect="1"/>
          </p:cNvPicPr>
          <p:nvPr/>
        </p:nvPicPr>
        <p:blipFill>
          <a:blip r:embed="rId4"/>
          <a:stretch>
            <a:fillRect/>
          </a:stretch>
        </p:blipFill>
        <p:spPr>
          <a:xfrm>
            <a:off x="1198245" y="3190240"/>
            <a:ext cx="3863340" cy="3230880"/>
          </a:xfrm>
          <a:prstGeom prst="rect">
            <a:avLst/>
          </a:prstGeom>
        </p:spPr>
      </p:pic>
      <p:pic>
        <p:nvPicPr>
          <p:cNvPr id="7" name="图片 6"/>
          <p:cNvPicPr>
            <a:picLocks noChangeAspect="1"/>
          </p:cNvPicPr>
          <p:nvPr/>
        </p:nvPicPr>
        <p:blipFill>
          <a:blip r:embed="rId5"/>
          <a:stretch>
            <a:fillRect/>
          </a:stretch>
        </p:blipFill>
        <p:spPr>
          <a:xfrm>
            <a:off x="6334760" y="3190240"/>
            <a:ext cx="3733800" cy="3261360"/>
          </a:xfrm>
          <a:prstGeom prst="rect">
            <a:avLst/>
          </a:prstGeom>
        </p:spPr>
      </p:pic>
      <p:sp>
        <p:nvSpPr>
          <p:cNvPr id="8" name="文本框 7"/>
          <p:cNvSpPr txBox="1"/>
          <p:nvPr/>
        </p:nvSpPr>
        <p:spPr>
          <a:xfrm>
            <a:off x="1728470" y="6421120"/>
            <a:ext cx="28016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图4-9  活动项目表设计</a:t>
            </a:r>
          </a:p>
        </p:txBody>
      </p:sp>
      <p:sp>
        <p:nvSpPr>
          <p:cNvPr id="9" name="文本框 8"/>
          <p:cNvSpPr txBox="1"/>
          <p:nvPr/>
        </p:nvSpPr>
        <p:spPr>
          <a:xfrm>
            <a:off x="6674485" y="6451600"/>
            <a:ext cx="280162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图4-10  活动项目表数据</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4.3.3   查看触发器</a:t>
            </a:r>
          </a:p>
        </p:txBody>
      </p:sp>
      <p:sp>
        <p:nvSpPr>
          <p:cNvPr id="6" name="文本框 5"/>
          <p:cNvSpPr txBox="1"/>
          <p:nvPr/>
        </p:nvSpPr>
        <p:spPr>
          <a:xfrm>
            <a:off x="709930" y="1983105"/>
            <a:ext cx="5086985" cy="1476375"/>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在Navicat中双击打开information_schema数据库，新建查询并在查询编辑器中输入如下命令。</a:t>
            </a:r>
          </a:p>
        </p:txBody>
      </p:sp>
      <p:sp>
        <p:nvSpPr>
          <p:cNvPr id="3" name="文本框 2"/>
          <p:cNvSpPr txBox="1"/>
          <p:nvPr/>
        </p:nvSpPr>
        <p:spPr>
          <a:xfrm>
            <a:off x="1044575" y="1584325"/>
            <a:ext cx="4638040"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2.通过系统表查看触发器</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9" name="文本框 8"/>
          <p:cNvSpPr txBox="1"/>
          <p:nvPr/>
        </p:nvSpPr>
        <p:spPr>
          <a:xfrm>
            <a:off x="805180" y="3611880"/>
            <a:ext cx="4223385" cy="553085"/>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select * from triggers；</a:t>
            </a:r>
          </a:p>
        </p:txBody>
      </p:sp>
      <p:sp>
        <p:nvSpPr>
          <p:cNvPr id="7" name="文本框 6"/>
          <p:cNvSpPr txBox="1"/>
          <p:nvPr/>
        </p:nvSpPr>
        <p:spPr>
          <a:xfrm>
            <a:off x="709930" y="4164965"/>
            <a:ext cx="4557395" cy="193802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运行上述命令，在结果栏中可以看到本机数据库中所有的触发器列表，如图4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50所示，方框内为本节例子中常见的触发器。</a:t>
            </a:r>
          </a:p>
        </p:txBody>
      </p:sp>
      <p:sp>
        <p:nvSpPr>
          <p:cNvPr id="11" name="文本框 10"/>
          <p:cNvSpPr txBox="1"/>
          <p:nvPr/>
        </p:nvSpPr>
        <p:spPr>
          <a:xfrm>
            <a:off x="6738620" y="5528310"/>
            <a:ext cx="541909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图4-50   通过系统表查看触发器</a:t>
            </a:r>
          </a:p>
        </p:txBody>
      </p:sp>
      <p:pic>
        <p:nvPicPr>
          <p:cNvPr id="4" name="图片 3"/>
          <p:cNvPicPr>
            <a:picLocks noChangeAspect="1"/>
          </p:cNvPicPr>
          <p:nvPr/>
        </p:nvPicPr>
        <p:blipFill>
          <a:blip r:embed="rId3"/>
          <a:stretch>
            <a:fillRect/>
          </a:stretch>
        </p:blipFill>
        <p:spPr>
          <a:xfrm>
            <a:off x="6033135" y="1184910"/>
            <a:ext cx="5676900" cy="4343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4.3.3   查看触发器</a:t>
            </a:r>
          </a:p>
        </p:txBody>
      </p:sp>
      <p:sp>
        <p:nvSpPr>
          <p:cNvPr id="3" name="文本框 2"/>
          <p:cNvSpPr txBox="1"/>
          <p:nvPr/>
        </p:nvSpPr>
        <p:spPr>
          <a:xfrm>
            <a:off x="1044575" y="1584325"/>
            <a:ext cx="4638040"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3.使用Navicat工具查看触发器</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grpSp>
        <p:nvGrpSpPr>
          <p:cNvPr id="22540" name="组合 22539"/>
          <p:cNvGrpSpPr/>
          <p:nvPr/>
        </p:nvGrpSpPr>
        <p:grpSpPr>
          <a:xfrm>
            <a:off x="576580" y="2103755"/>
            <a:ext cx="10904855" cy="4192905"/>
            <a:chOff x="0" y="0"/>
            <a:chExt cx="5976664" cy="3300412"/>
          </a:xfrm>
        </p:grpSpPr>
        <p:grpSp>
          <p:nvGrpSpPr>
            <p:cNvPr id="22541" name="组合 22540"/>
            <p:cNvGrpSpPr/>
            <p:nvPr/>
          </p:nvGrpSpPr>
          <p:grpSpPr>
            <a:xfrm>
              <a:off x="0" y="0"/>
              <a:ext cx="5976664" cy="3300412"/>
              <a:chOff x="0" y="0"/>
              <a:chExt cx="3475038" cy="4117173"/>
            </a:xfrm>
          </p:grpSpPr>
          <p:sp>
            <p:nvSpPr>
              <p:cNvPr id="22542" name="Freeform 3"/>
              <p:cNvSpPr/>
              <p:nvPr/>
            </p:nvSpPr>
            <p:spPr>
              <a:xfrm>
                <a:off x="0" y="2958403"/>
                <a:ext cx="1016821" cy="1158770"/>
              </a:xfrm>
              <a:custGeom>
                <a:avLst/>
                <a:gdLst>
                  <a:gd name="txL" fmla="*/ 0 w 1104"/>
                  <a:gd name="txT" fmla="*/ 0 h 1256"/>
                  <a:gd name="txR" fmla="*/ 1104 w 1104"/>
                  <a:gd name="txB" fmla="*/ 1256 h 1256"/>
                </a:gdLst>
                <a:ahLst/>
                <a:cxnLst>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1104" h="1256">
                    <a:moveTo>
                      <a:pt x="88" y="1160"/>
                    </a:moveTo>
                    <a:lnTo>
                      <a:pt x="88" y="0"/>
                    </a:lnTo>
                    <a:lnTo>
                      <a:pt x="0" y="0"/>
                    </a:lnTo>
                    <a:lnTo>
                      <a:pt x="0" y="1256"/>
                    </a:lnTo>
                    <a:lnTo>
                      <a:pt x="1104" y="1256"/>
                    </a:lnTo>
                    <a:lnTo>
                      <a:pt x="1104" y="1160"/>
                    </a:lnTo>
                    <a:lnTo>
                      <a:pt x="88" y="1160"/>
                    </a:lnTo>
                    <a:close/>
                  </a:path>
                </a:pathLst>
              </a:custGeom>
              <a:solidFill>
                <a:schemeClr val="accent2"/>
              </a:solidFill>
              <a:ln w="9525">
                <a:noFill/>
              </a:ln>
            </p:spPr>
            <p:txBody>
              <a:bodyPr/>
              <a:lstStyle/>
              <a:p>
                <a:endParaRPr lang="zh-CN" altLang="en-US"/>
              </a:p>
            </p:txBody>
          </p:sp>
          <p:sp>
            <p:nvSpPr>
              <p:cNvPr id="22543" name="Freeform 4"/>
              <p:cNvSpPr/>
              <p:nvPr/>
            </p:nvSpPr>
            <p:spPr>
              <a:xfrm rot="10800000">
                <a:off x="2458217" y="0"/>
                <a:ext cx="1016821" cy="1158770"/>
              </a:xfrm>
              <a:custGeom>
                <a:avLst/>
                <a:gdLst>
                  <a:gd name="txL" fmla="*/ 0 w 1104"/>
                  <a:gd name="txT" fmla="*/ 0 h 1256"/>
                  <a:gd name="txR" fmla="*/ 1104 w 1104"/>
                  <a:gd name="txB" fmla="*/ 1256 h 1256"/>
                </a:gdLst>
                <a:ahLst/>
                <a:cxnLst>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1104" h="1256">
                    <a:moveTo>
                      <a:pt x="88" y="1160"/>
                    </a:moveTo>
                    <a:lnTo>
                      <a:pt x="88" y="0"/>
                    </a:lnTo>
                    <a:lnTo>
                      <a:pt x="0" y="0"/>
                    </a:lnTo>
                    <a:lnTo>
                      <a:pt x="0" y="1256"/>
                    </a:lnTo>
                    <a:lnTo>
                      <a:pt x="1104" y="1256"/>
                    </a:lnTo>
                    <a:lnTo>
                      <a:pt x="1104" y="1160"/>
                    </a:lnTo>
                    <a:lnTo>
                      <a:pt x="88" y="1160"/>
                    </a:lnTo>
                    <a:close/>
                  </a:path>
                </a:pathLst>
              </a:custGeom>
              <a:solidFill>
                <a:schemeClr val="accent2"/>
              </a:solidFill>
              <a:ln w="9525">
                <a:noFill/>
              </a:ln>
            </p:spPr>
            <p:txBody>
              <a:bodyPr/>
              <a:lstStyle/>
              <a:p>
                <a:endParaRPr lang="zh-CN" altLang="en-US"/>
              </a:p>
            </p:txBody>
          </p:sp>
          <p:sp>
            <p:nvSpPr>
              <p:cNvPr id="22544" name="Rectangle 5"/>
              <p:cNvSpPr/>
              <p:nvPr/>
            </p:nvSpPr>
            <p:spPr>
              <a:xfrm>
                <a:off x="133413" y="214241"/>
                <a:ext cx="3200100" cy="3658881"/>
              </a:xfrm>
              <a:prstGeom prst="rect">
                <a:avLst/>
              </a:prstGeom>
              <a:solidFill>
                <a:srgbClr val="F8F8F8"/>
              </a:solidFill>
              <a:ln w="19050" cap="flat" cmpd="sng">
                <a:solidFill>
                  <a:schemeClr val="accent2"/>
                </a:solidFill>
                <a:prstDash val="solid"/>
                <a:miter/>
                <a:headEnd type="none" w="med" len="med"/>
                <a:tailEnd type="none" w="med" len="med"/>
              </a:ln>
            </p:spPr>
            <p:txBody>
              <a:bodyPr anchor="ctr"/>
              <a:lstStyle/>
              <a:p>
                <a:pPr eaLnBrk="0" hangingPunct="0">
                  <a:lnSpc>
                    <a:spcPct val="150000"/>
                  </a:lnSpc>
                  <a:buFont typeface="Arial" panose="020B0604020202020204" pitchFamily="34" charset="0"/>
                  <a:buNone/>
                </a:pPr>
                <a:endParaRPr lang="en-US" altLang="x-none" sz="1600" dirty="0">
                  <a:solidFill>
                    <a:srgbClr val="FFFFFF"/>
                  </a:solidFill>
                  <a:latin typeface="Arial" panose="020B0604020202020204" pitchFamily="34" charset="0"/>
                </a:endParaRPr>
              </a:p>
            </p:txBody>
          </p:sp>
        </p:grpSp>
        <p:sp>
          <p:nvSpPr>
            <p:cNvPr id="5" name="矩形 4"/>
            <p:cNvSpPr/>
            <p:nvPr/>
          </p:nvSpPr>
          <p:spPr>
            <a:xfrm>
              <a:off x="230084" y="171609"/>
              <a:ext cx="5503902" cy="2615638"/>
            </a:xfrm>
            <a:prstGeom prst="rect">
              <a:avLst/>
            </a:prstGeom>
            <a:noFill/>
            <a:ln w="9525">
              <a:noFill/>
            </a:ln>
          </p:spPr>
          <p:txBody>
            <a:bodyPr wrap="square">
              <a:spAutoFit/>
            </a:bodyPr>
            <a:lstStyle/>
            <a:p>
              <a:pPr indent="539750">
                <a:lnSpc>
                  <a:spcPct val="150000"/>
                </a:lnSpc>
                <a:buFont typeface="Arial" panose="020B0604020202020204" pitchFamily="34" charset="0"/>
                <a:buNone/>
              </a:pPr>
              <a:r>
                <a:rPr sz="2000" dirty="0">
                  <a:latin typeface="微软雅黑" panose="020B0503020204020204" pitchFamily="34" charset="-122"/>
                  <a:ea typeface="微软雅黑" panose="020B0503020204020204" pitchFamily="34" charset="-122"/>
                  <a:cs typeface="微软雅黑" panose="020B0503020204020204" pitchFamily="34" charset="-122"/>
                </a:rPr>
                <a:t>虽然采用前两种方式都可以查看数据库或整个数据库系统中所有的触发器，但是对于用户来说仍然不是十分方便。MySQL客户端工具大部分都提供了方便的查看触发器的方式，很多工具都将触发器和表、视图、存储过程等对象一起放在树状查询结构中，以便查看，但是Navicat并没有这样做。如果需要在Navicat中查看触发器，则需要在表列表窗口中选择其中一个表右击，在弹出的快捷菜单中选择“设计表”菜单项，在弹出的“表设计”窗口中选择“触发器”选项卡来查看建立在该表上的触发器列表。此种方式在前面的例子中已经使用过，在此不再赘述。</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4.3.4   删除触发器</a:t>
            </a:r>
          </a:p>
        </p:txBody>
      </p:sp>
      <p:sp>
        <p:nvSpPr>
          <p:cNvPr id="3" name="文本框 2"/>
          <p:cNvSpPr txBox="1"/>
          <p:nvPr/>
        </p:nvSpPr>
        <p:spPr>
          <a:xfrm>
            <a:off x="1044575" y="1584325"/>
            <a:ext cx="4638040"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1.使用drop命令删除触发器</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6" name="文本框 5"/>
          <p:cNvSpPr txBox="1"/>
          <p:nvPr/>
        </p:nvSpPr>
        <p:spPr>
          <a:xfrm>
            <a:off x="709930" y="1983105"/>
            <a:ext cx="5086985" cy="1014730"/>
          </a:xfrm>
          <a:prstGeom prst="rect">
            <a:avLst/>
          </a:prstGeom>
          <a:noFill/>
          <a:ln w="28575" cmpd="dbl">
            <a:noFill/>
            <a:prstDash val="dash"/>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在Navicat工具中新建查询并在查询编辑器中输入如下语句来删除触发器。</a:t>
            </a:r>
          </a:p>
        </p:txBody>
      </p:sp>
      <p:sp>
        <p:nvSpPr>
          <p:cNvPr id="9" name="文本框 8"/>
          <p:cNvSpPr txBox="1"/>
          <p:nvPr/>
        </p:nvSpPr>
        <p:spPr>
          <a:xfrm>
            <a:off x="384810" y="3152775"/>
            <a:ext cx="5297170" cy="1014730"/>
          </a:xfrm>
          <a:prstGeom prst="rect">
            <a:avLst/>
          </a:prstGeom>
          <a:solidFill>
            <a:schemeClr val="accent1">
              <a:lumMod val="40000"/>
              <a:lumOff val="60000"/>
            </a:schemeClr>
          </a:solidFill>
        </p:spPr>
        <p:txBody>
          <a:bodyPr wrap="square" rtlCol="0" anchor="t">
            <a:spAutoFit/>
          </a:bodyPr>
          <a:lstStyle/>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drop trigger trigger_student_record；</a:t>
            </a:r>
          </a:p>
          <a:p>
            <a:pPr indent="457200" algn="just" fontAlgn="auto">
              <a:lnSpc>
                <a:spcPct val="150000"/>
              </a:lnSpc>
            </a:pPr>
            <a:r>
              <a:rPr lang="en-US" altLang="zh-CN" sz="2000">
                <a:latin typeface="微软雅黑" panose="020B0503020204020204" pitchFamily="34" charset="-122"/>
                <a:ea typeface="微软雅黑" panose="020B0503020204020204" pitchFamily="34" charset="-122"/>
                <a:sym typeface="+mn-ea"/>
              </a:rPr>
              <a:t>show triggers；</a:t>
            </a:r>
          </a:p>
        </p:txBody>
      </p:sp>
      <p:sp>
        <p:nvSpPr>
          <p:cNvPr id="7" name="文本框 6"/>
          <p:cNvSpPr txBox="1"/>
          <p:nvPr/>
        </p:nvSpPr>
        <p:spPr>
          <a:xfrm>
            <a:off x="396875" y="4174490"/>
            <a:ext cx="5295265" cy="1476375"/>
          </a:xfrm>
          <a:prstGeom prst="rect">
            <a:avLst/>
          </a:prstGeom>
          <a:noFill/>
          <a:ln w="28575" cmpd="thickThin">
            <a:solidFill>
              <a:schemeClr val="accent1">
                <a:shade val="50000"/>
              </a:schemeClr>
            </a:solidFill>
            <a:prstDash val="solid"/>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运行上述命令，在结果栏中可以看到触发器列表中已经不存在trigger_student_record触发器了，如图4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51所示。</a:t>
            </a:r>
          </a:p>
        </p:txBody>
      </p:sp>
      <p:pic>
        <p:nvPicPr>
          <p:cNvPr id="4" name="图片 3"/>
          <p:cNvPicPr>
            <a:picLocks noChangeAspect="1"/>
          </p:cNvPicPr>
          <p:nvPr/>
        </p:nvPicPr>
        <p:blipFill>
          <a:blip r:embed="rId3"/>
          <a:stretch>
            <a:fillRect/>
          </a:stretch>
        </p:blipFill>
        <p:spPr>
          <a:xfrm>
            <a:off x="5888990" y="1983105"/>
            <a:ext cx="5562600" cy="3147060"/>
          </a:xfrm>
          <a:prstGeom prst="rect">
            <a:avLst/>
          </a:prstGeom>
        </p:spPr>
      </p:pic>
      <p:sp>
        <p:nvSpPr>
          <p:cNvPr id="11" name="文本框 10"/>
          <p:cNvSpPr txBox="1"/>
          <p:nvPr/>
        </p:nvSpPr>
        <p:spPr>
          <a:xfrm>
            <a:off x="6753225" y="5218430"/>
            <a:ext cx="383349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图4-51   使用drop语句删除触发器</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4.3</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触发器的基本操作</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4.3.4   删除触发器</a:t>
            </a:r>
          </a:p>
        </p:txBody>
      </p:sp>
      <p:sp>
        <p:nvSpPr>
          <p:cNvPr id="3" name="文本框 2"/>
          <p:cNvSpPr txBox="1"/>
          <p:nvPr/>
        </p:nvSpPr>
        <p:spPr>
          <a:xfrm>
            <a:off x="1044575" y="1584325"/>
            <a:ext cx="4638040"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2.使用Navicat工具删除触发器</a:t>
            </a:r>
          </a:p>
        </p:txBody>
      </p:sp>
      <p:sp>
        <p:nvSpPr>
          <p:cNvPr id="43" name="Oval 42"/>
          <p:cNvSpPr/>
          <p:nvPr/>
        </p:nvSpPr>
        <p:spPr>
          <a:xfrm>
            <a:off x="385445" y="1644650"/>
            <a:ext cx="419735" cy="3384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6" name="文本框 5"/>
          <p:cNvSpPr txBox="1"/>
          <p:nvPr/>
        </p:nvSpPr>
        <p:spPr>
          <a:xfrm>
            <a:off x="570230" y="2232025"/>
            <a:ext cx="4358640" cy="4246245"/>
          </a:xfrm>
          <a:prstGeom prst="rect">
            <a:avLst/>
          </a:prstGeom>
          <a:noFill/>
          <a:ln w="28575" cmpd="dbl">
            <a:solidFill>
              <a:schemeClr val="accent2">
                <a:lumMod val="75000"/>
              </a:schemeClr>
            </a:solidFill>
            <a:prstDash val="sysDot"/>
          </a:ln>
        </p:spPr>
        <p:txBody>
          <a:bodyPr wrap="square">
            <a:spAutoFit/>
          </a:bodyPr>
          <a:lstStyle/>
          <a:p>
            <a:pPr indent="457200" fontAlgn="auto">
              <a:lnSpc>
                <a:spcPct val="150000"/>
              </a:lnSpc>
            </a:pPr>
            <a:r>
              <a:rPr sz="2000" b="0">
                <a:latin typeface="微软雅黑" panose="020B0503020204020204" pitchFamily="34" charset="-122"/>
                <a:ea typeface="微软雅黑" panose="020B0503020204020204" pitchFamily="34" charset="-122"/>
                <a:cs typeface="微软雅黑" panose="020B0503020204020204" pitchFamily="34" charset="-122"/>
              </a:rPr>
              <a:t>在Navicat工具列表窗口中右击tb_student_member表，在弹出的快捷菜单中选择“设计表”命令，在打开的窗口中选择“触发器”选项卡，选中trigger_student_delete触发器，然后单击“删除触发器”按钮，在弹出的“确认删除”对话框中单击“删除”按钮，即可完成删除操作，如图4</a:t>
            </a:r>
            <a:r>
              <a:rPr lang="en-US" sz="2000" b="0">
                <a:latin typeface="微软雅黑" panose="020B0503020204020204" pitchFamily="34" charset="-122"/>
                <a:ea typeface="微软雅黑" panose="020B0503020204020204" pitchFamily="34" charset="-122"/>
                <a:cs typeface="微软雅黑" panose="020B0503020204020204" pitchFamily="34" charset="-122"/>
              </a:rPr>
              <a:t>-</a:t>
            </a:r>
            <a:r>
              <a:rPr sz="2000" b="0">
                <a:latin typeface="微软雅黑" panose="020B0503020204020204" pitchFamily="34" charset="-122"/>
                <a:ea typeface="微软雅黑" panose="020B0503020204020204" pitchFamily="34" charset="-122"/>
                <a:cs typeface="微软雅黑" panose="020B0503020204020204" pitchFamily="34" charset="-122"/>
              </a:rPr>
              <a:t>52所示。</a:t>
            </a:r>
          </a:p>
        </p:txBody>
      </p:sp>
      <p:sp>
        <p:nvSpPr>
          <p:cNvPr id="11" name="文本框 10"/>
          <p:cNvSpPr txBox="1"/>
          <p:nvPr/>
        </p:nvSpPr>
        <p:spPr>
          <a:xfrm>
            <a:off x="6344920" y="5966460"/>
            <a:ext cx="424180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图4-52   使用Navicat工具删除触发器</a:t>
            </a:r>
          </a:p>
        </p:txBody>
      </p:sp>
      <p:pic>
        <p:nvPicPr>
          <p:cNvPr id="5" name="图片 4"/>
          <p:cNvPicPr>
            <a:picLocks noChangeAspect="1"/>
          </p:cNvPicPr>
          <p:nvPr/>
        </p:nvPicPr>
        <p:blipFill>
          <a:blip r:embed="rId3"/>
          <a:stretch>
            <a:fillRect/>
          </a:stretch>
        </p:blipFill>
        <p:spPr>
          <a:xfrm>
            <a:off x="5581015" y="1383030"/>
            <a:ext cx="5699760" cy="43967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3" name="文本框 2"/>
          <p:cNvSpPr txBox="1"/>
          <p:nvPr/>
        </p:nvSpPr>
        <p:spPr>
          <a:xfrm>
            <a:off x="264160" y="1383030"/>
            <a:ext cx="11581765" cy="553085"/>
          </a:xfrm>
          <a:prstGeom prst="rect">
            <a:avLst/>
          </a:prstGeom>
          <a:noFill/>
        </p:spPr>
        <p:txBody>
          <a:bodyPr wrap="square" rtlCol="0">
            <a:spAutoFit/>
          </a:bodyPr>
          <a:lstStyle/>
          <a:p>
            <a:pPr indent="457200"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某诊所需要建立一个数据库系统，用于对药品、常规检查和处方等进行管理，具体功能描述如下。</a:t>
            </a:r>
          </a:p>
        </p:txBody>
      </p:sp>
      <p:grpSp>
        <p:nvGrpSpPr>
          <p:cNvPr id="12" name="组合 11"/>
          <p:cNvGrpSpPr/>
          <p:nvPr/>
        </p:nvGrpSpPr>
        <p:grpSpPr>
          <a:xfrm>
            <a:off x="559659" y="2212878"/>
            <a:ext cx="1571845" cy="1545057"/>
            <a:chOff x="1077445" y="1599650"/>
            <a:chExt cx="1178884" cy="1158793"/>
          </a:xfrm>
        </p:grpSpPr>
        <p:sp>
          <p:nvSpPr>
            <p:cNvPr id="13" name="Rectangle: Rounded Corners 2"/>
            <p:cNvSpPr/>
            <p:nvPr/>
          </p:nvSpPr>
          <p:spPr>
            <a:xfrm rot="2702816">
              <a:off x="1077445" y="1599650"/>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4" name="Freeform: Shape 8"/>
            <p:cNvSpPr/>
            <p:nvPr/>
          </p:nvSpPr>
          <p:spPr>
            <a:xfrm rot="2702816">
              <a:off x="1142491" y="1664699"/>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15" name="TextBox 9"/>
            <p:cNvSpPr txBox="1"/>
            <p:nvPr/>
          </p:nvSpPr>
          <p:spPr>
            <a:xfrm>
              <a:off x="1860547" y="2005924"/>
              <a:ext cx="395782" cy="346249"/>
            </a:xfrm>
            <a:prstGeom prst="rect">
              <a:avLst/>
            </a:prstGeom>
            <a:noFill/>
          </p:spPr>
          <p:txBody>
            <a:bodyPr wrap="none">
              <a:normAutofit fontScale="90000" lnSpcReduction="20000"/>
            </a:bodyPr>
            <a:lstStyle/>
            <a:p>
              <a:r>
                <a:rPr lang="en-US" sz="3200" b="1">
                  <a:solidFill>
                    <a:schemeClr val="bg1"/>
                  </a:solidFill>
                </a:rPr>
                <a:t>01</a:t>
              </a:r>
            </a:p>
          </p:txBody>
        </p:sp>
      </p:grpSp>
      <p:sp>
        <p:nvSpPr>
          <p:cNvPr id="27" name="文本框 26"/>
          <p:cNvSpPr txBox="1"/>
          <p:nvPr/>
        </p:nvSpPr>
        <p:spPr>
          <a:xfrm>
            <a:off x="2730500" y="2897505"/>
            <a:ext cx="8430895" cy="3322955"/>
          </a:xfrm>
          <a:prstGeom prst="rect">
            <a:avLst/>
          </a:prstGeom>
          <a:noFill/>
          <a:ln w="28575" cmpd="sng">
            <a:solidFill>
              <a:schemeClr val="accent1">
                <a:shade val="50000"/>
              </a:schemeClr>
            </a:solidFill>
            <a:prstDash val="sysDot"/>
          </a:ln>
        </p:spPr>
        <p:txBody>
          <a:bodyPr wrap="square">
            <a:spAutoFit/>
          </a:bodyPr>
          <a:lstStyle/>
          <a:p>
            <a:pPr indent="457200" fontAlgn="auto">
              <a:lnSpc>
                <a:spcPct val="150000"/>
              </a:lnSpc>
              <a:spcBef>
                <a:spcPts val="0"/>
              </a:spcBef>
              <a:spcAft>
                <a:spcPts val="0"/>
              </a:spcAft>
            </a:pPr>
            <a:r>
              <a:rPr lang="zh-CN" sz="2000">
                <a:latin typeface="微软雅黑" panose="020B0503020204020204" pitchFamily="34" charset="-122"/>
                <a:ea typeface="微软雅黑" panose="020B0503020204020204" pitchFamily="34" charset="-122"/>
                <a:cs typeface="微软雅黑" panose="020B0503020204020204" pitchFamily="34" charset="-122"/>
              </a:rPr>
              <a:t>（1）可以随时查看所有药品的库存信息，也可以按药品名称和拼音码查看库存信息，当库存量低于安全库存时，红色显示。</a:t>
            </a:r>
          </a:p>
          <a:p>
            <a:pPr indent="457200" fontAlgn="auto">
              <a:lnSpc>
                <a:spcPct val="150000"/>
              </a:lnSpc>
              <a:spcBef>
                <a:spcPts val="0"/>
              </a:spcBef>
              <a:spcAft>
                <a:spcPts val="0"/>
              </a:spcAft>
            </a:pPr>
            <a:r>
              <a:rPr lang="zh-CN" sz="2000">
                <a:latin typeface="微软雅黑" panose="020B0503020204020204" pitchFamily="34" charset="-122"/>
                <a:ea typeface="微软雅黑" panose="020B0503020204020204" pitchFamily="34" charset="-122"/>
                <a:cs typeface="微软雅黑" panose="020B0503020204020204" pitchFamily="34" charset="-122"/>
              </a:rPr>
              <a:t>（2）可以单独查看库存量低于安全库存的药品清单。</a:t>
            </a:r>
          </a:p>
          <a:p>
            <a:pPr indent="457200" fontAlgn="auto">
              <a:lnSpc>
                <a:spcPct val="150000"/>
              </a:lnSpc>
              <a:spcBef>
                <a:spcPts val="0"/>
              </a:spcBef>
              <a:spcAft>
                <a:spcPts val="0"/>
              </a:spcAft>
            </a:pPr>
            <a:r>
              <a:rPr lang="zh-CN" sz="2000">
                <a:latin typeface="微软雅黑" panose="020B0503020204020204" pitchFamily="34" charset="-122"/>
                <a:ea typeface="微软雅黑" panose="020B0503020204020204" pitchFamily="34" charset="-122"/>
                <a:cs typeface="微软雅黑" panose="020B0503020204020204" pitchFamily="34" charset="-122"/>
              </a:rPr>
              <a:t>（3）可以单独查看有效期一个月以内的药品清单。</a:t>
            </a:r>
          </a:p>
          <a:p>
            <a:pPr indent="457200" fontAlgn="auto">
              <a:lnSpc>
                <a:spcPct val="150000"/>
              </a:lnSpc>
              <a:spcBef>
                <a:spcPts val="0"/>
              </a:spcBef>
              <a:spcAft>
                <a:spcPts val="0"/>
              </a:spcAft>
            </a:pPr>
            <a:r>
              <a:rPr lang="zh-CN" sz="2000">
                <a:latin typeface="微软雅黑" panose="020B0503020204020204" pitchFamily="34" charset="-122"/>
                <a:ea typeface="微软雅黑" panose="020B0503020204020204" pitchFamily="34" charset="-122"/>
                <a:cs typeface="微软雅黑" panose="020B0503020204020204" pitchFamily="34" charset="-122"/>
              </a:rPr>
              <a:t>（4）就诊记录生成时按照处方和药品使用量自动修改（减少）相关药品的库存量。</a:t>
            </a:r>
          </a:p>
          <a:p>
            <a:pPr indent="457200" fontAlgn="auto">
              <a:lnSpc>
                <a:spcPct val="150000"/>
              </a:lnSpc>
              <a:spcBef>
                <a:spcPts val="0"/>
              </a:spcBef>
              <a:spcAft>
                <a:spcPts val="0"/>
              </a:spcAft>
            </a:pPr>
            <a:r>
              <a:rPr lang="zh-CN" sz="2000">
                <a:latin typeface="微软雅黑" panose="020B0503020204020204" pitchFamily="34" charset="-122"/>
                <a:ea typeface="微软雅黑" panose="020B0503020204020204" pitchFamily="34" charset="-122"/>
                <a:cs typeface="微软雅黑" panose="020B0503020204020204" pitchFamily="34" charset="-122"/>
              </a:rPr>
              <a:t>（5）药品入库时自动修改（增加）药品的库存量和有效期。</a:t>
            </a:r>
          </a:p>
        </p:txBody>
      </p:sp>
      <p:sp>
        <p:nvSpPr>
          <p:cNvPr id="16" name="文本框 15"/>
          <p:cNvSpPr txBox="1"/>
          <p:nvPr/>
        </p:nvSpPr>
        <p:spPr>
          <a:xfrm>
            <a:off x="2302510" y="2438400"/>
            <a:ext cx="2540000" cy="398780"/>
          </a:xfrm>
          <a:prstGeom prst="rect">
            <a:avLst/>
          </a:prstGeom>
          <a:noFill/>
        </p:spPr>
        <p:txBody>
          <a:bodyPr wrap="square" rtlCol="0" anchor="t">
            <a:spAutoFit/>
          </a:bodyPr>
          <a:lstStyle/>
          <a:p>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库存相关</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5" name="文本框 4"/>
          <p:cNvSpPr txBox="1"/>
          <p:nvPr/>
        </p:nvSpPr>
        <p:spPr>
          <a:xfrm>
            <a:off x="3079750" y="3206750"/>
            <a:ext cx="8430895" cy="2861310"/>
          </a:xfrm>
          <a:prstGeom prst="rect">
            <a:avLst/>
          </a:prstGeom>
          <a:noFill/>
          <a:ln w="28575" cmpd="sng">
            <a:solidFill>
              <a:srgbClr val="ED7D31"/>
            </a:solidFill>
            <a:prstDash val="sysDot"/>
          </a:ln>
        </p:spPr>
        <p:txBody>
          <a:bodyPr wrap="square">
            <a:spAutoFit/>
          </a:bodyPr>
          <a:lstStyle/>
          <a:p>
            <a:pPr indent="457200" fontAlgn="auto">
              <a:lnSpc>
                <a:spcPct val="150000"/>
              </a:lnSpc>
              <a:spcBef>
                <a:spcPts val="0"/>
              </a:spcBef>
              <a:spcAft>
                <a:spcPts val="0"/>
              </a:spcAft>
            </a:pPr>
            <a:r>
              <a:rPr lang="zh-CN" sz="2000" b="0">
                <a:latin typeface="微软雅黑" panose="020B0503020204020204" pitchFamily="34" charset="-122"/>
                <a:ea typeface="微软雅黑" panose="020B0503020204020204" pitchFamily="34" charset="-122"/>
                <a:cs typeface="微软雅黑" panose="020B0503020204020204" pitchFamily="34" charset="-122"/>
              </a:rPr>
              <a:t>（1）生成处方时可以选择使用多少数量的何种药品，可以选择（或不选）何种检查及数量，可以选择（或不选）何种治疗。</a:t>
            </a:r>
          </a:p>
          <a:p>
            <a:pPr indent="457200" fontAlgn="auto">
              <a:lnSpc>
                <a:spcPct val="150000"/>
              </a:lnSpc>
              <a:spcBef>
                <a:spcPts val="0"/>
              </a:spcBef>
              <a:spcAft>
                <a:spcPts val="0"/>
              </a:spcAft>
            </a:pPr>
            <a:r>
              <a:rPr lang="zh-CN" sz="2000" b="0">
                <a:latin typeface="微软雅黑" panose="020B0503020204020204" pitchFamily="34" charset="-122"/>
                <a:ea typeface="微软雅黑" panose="020B0503020204020204" pitchFamily="34" charset="-122"/>
                <a:cs typeface="微软雅黑" panose="020B0503020204020204" pitchFamily="34" charset="-122"/>
              </a:rPr>
              <a:t>（2）添加就诊记录时可根据拼音码选择已存在的处方，也可以随时生成不存在的处方。</a:t>
            </a:r>
          </a:p>
          <a:p>
            <a:pPr indent="457200" fontAlgn="auto">
              <a:lnSpc>
                <a:spcPct val="150000"/>
              </a:lnSpc>
              <a:spcBef>
                <a:spcPts val="0"/>
              </a:spcBef>
              <a:spcAft>
                <a:spcPts val="0"/>
              </a:spcAft>
            </a:pPr>
            <a:r>
              <a:rPr lang="zh-CN" sz="2000" b="0">
                <a:latin typeface="微软雅黑" panose="020B0503020204020204" pitchFamily="34" charset="-122"/>
                <a:ea typeface="微软雅黑" panose="020B0503020204020204" pitchFamily="34" charset="-122"/>
                <a:cs typeface="微软雅黑" panose="020B0503020204020204" pitchFamily="34" charset="-122"/>
              </a:rPr>
              <a:t>（3）就诊记录生成时，根据所选择的处方提示总收费价格，自动填入该次就诊收费的金额，也可手动修改。</a:t>
            </a:r>
          </a:p>
        </p:txBody>
      </p:sp>
      <p:sp>
        <p:nvSpPr>
          <p:cNvPr id="6" name="文本框 5"/>
          <p:cNvSpPr txBox="1"/>
          <p:nvPr/>
        </p:nvSpPr>
        <p:spPr>
          <a:xfrm>
            <a:off x="2302510" y="2438400"/>
            <a:ext cx="2540000" cy="398780"/>
          </a:xfrm>
          <a:prstGeom prst="rect">
            <a:avLst/>
          </a:prstGeom>
          <a:noFill/>
        </p:spPr>
        <p:txBody>
          <a:bodyPr wrap="square" rtlCol="0" anchor="t">
            <a:spAutoFit/>
          </a:bodyPr>
          <a:lstStyle/>
          <a:p>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处方相关</a:t>
            </a:r>
          </a:p>
        </p:txBody>
      </p:sp>
      <p:grpSp>
        <p:nvGrpSpPr>
          <p:cNvPr id="7" name="组合 6"/>
          <p:cNvGrpSpPr/>
          <p:nvPr/>
        </p:nvGrpSpPr>
        <p:grpSpPr>
          <a:xfrm>
            <a:off x="447710" y="2130961"/>
            <a:ext cx="1571847" cy="1545057"/>
            <a:chOff x="2532247" y="1599649"/>
            <a:chExt cx="1178885" cy="1158793"/>
          </a:xfrm>
        </p:grpSpPr>
        <p:sp>
          <p:nvSpPr>
            <p:cNvPr id="8" name="Rectangle: Rounded Corners 3"/>
            <p:cNvSpPr/>
            <p:nvPr/>
          </p:nvSpPr>
          <p:spPr>
            <a:xfrm rot="2702816">
              <a:off x="2532247" y="1599649"/>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9" name="Freeform: Shape 10"/>
            <p:cNvSpPr/>
            <p:nvPr/>
          </p:nvSpPr>
          <p:spPr>
            <a:xfrm rot="2702816">
              <a:off x="2597294" y="1664700"/>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10" name="TextBox 11"/>
            <p:cNvSpPr txBox="1"/>
            <p:nvPr/>
          </p:nvSpPr>
          <p:spPr>
            <a:xfrm>
              <a:off x="3315350" y="2005925"/>
              <a:ext cx="395782" cy="346249"/>
            </a:xfrm>
            <a:prstGeom prst="rect">
              <a:avLst/>
            </a:prstGeom>
            <a:noFill/>
          </p:spPr>
          <p:txBody>
            <a:bodyPr wrap="none">
              <a:normAutofit fontScale="90000" lnSpcReduction="20000"/>
            </a:bodyPr>
            <a:lstStyle/>
            <a:p>
              <a:r>
                <a:rPr lang="en-US" altLang="zh-CN" sz="3200" b="1">
                  <a:solidFill>
                    <a:schemeClr val="bg1"/>
                  </a:solidFill>
                </a:rPr>
                <a:t>02</a:t>
              </a:r>
            </a:p>
          </p:txBody>
        </p:sp>
      </p:gr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grpSp>
        <p:nvGrpSpPr>
          <p:cNvPr id="12" name="组合 11"/>
          <p:cNvGrpSpPr/>
          <p:nvPr/>
        </p:nvGrpSpPr>
        <p:grpSpPr>
          <a:xfrm>
            <a:off x="509494" y="1963323"/>
            <a:ext cx="1571845" cy="1545057"/>
            <a:chOff x="1077445" y="1599650"/>
            <a:chExt cx="1178884" cy="1158793"/>
          </a:xfrm>
        </p:grpSpPr>
        <p:sp>
          <p:nvSpPr>
            <p:cNvPr id="13" name="Rectangle: Rounded Corners 2"/>
            <p:cNvSpPr/>
            <p:nvPr/>
          </p:nvSpPr>
          <p:spPr>
            <a:xfrm rot="2702816">
              <a:off x="1077445" y="1599650"/>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4" name="Freeform: Shape 8"/>
            <p:cNvSpPr/>
            <p:nvPr/>
          </p:nvSpPr>
          <p:spPr>
            <a:xfrm rot="2702816">
              <a:off x="1142491" y="1664699"/>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15" name="TextBox 9"/>
            <p:cNvSpPr txBox="1"/>
            <p:nvPr/>
          </p:nvSpPr>
          <p:spPr>
            <a:xfrm>
              <a:off x="1860547" y="2005924"/>
              <a:ext cx="395782" cy="346249"/>
            </a:xfrm>
            <a:prstGeom prst="rect">
              <a:avLst/>
            </a:prstGeom>
            <a:noFill/>
          </p:spPr>
          <p:txBody>
            <a:bodyPr wrap="none">
              <a:normAutofit fontScale="90000" lnSpcReduction="20000"/>
            </a:bodyPr>
            <a:lstStyle/>
            <a:p>
              <a:r>
                <a:rPr lang="en-US" sz="3200" b="1">
                  <a:solidFill>
                    <a:schemeClr val="bg1"/>
                  </a:solidFill>
                </a:rPr>
                <a:t>03</a:t>
              </a:r>
            </a:p>
          </p:txBody>
        </p:sp>
      </p:grpSp>
      <p:sp>
        <p:nvSpPr>
          <p:cNvPr id="27" name="文本框 26"/>
          <p:cNvSpPr txBox="1"/>
          <p:nvPr/>
        </p:nvSpPr>
        <p:spPr>
          <a:xfrm>
            <a:off x="2680335" y="2647950"/>
            <a:ext cx="8430895" cy="2861310"/>
          </a:xfrm>
          <a:prstGeom prst="rect">
            <a:avLst/>
          </a:prstGeom>
          <a:noFill/>
          <a:ln w="28575" cmpd="sng">
            <a:solidFill>
              <a:schemeClr val="accent1">
                <a:shade val="50000"/>
              </a:schemeClr>
            </a:solidFill>
            <a:prstDash val="sysDot"/>
          </a:ln>
        </p:spPr>
        <p:txBody>
          <a:bodyPr wrap="square">
            <a:spAutoFit/>
          </a:bodyPr>
          <a:lstStyle/>
          <a:p>
            <a:pPr indent="457200" fontAlgn="auto">
              <a:lnSpc>
                <a:spcPct val="150000"/>
              </a:lnSpc>
              <a:spcBef>
                <a:spcPts val="0"/>
              </a:spcBef>
              <a:spcAft>
                <a:spcPts val="0"/>
              </a:spcAft>
            </a:pPr>
            <a:r>
              <a:rPr lang="zh-CN" sz="2000">
                <a:latin typeface="微软雅黑" panose="020B0503020204020204" pitchFamily="34" charset="-122"/>
                <a:ea typeface="微软雅黑" panose="020B0503020204020204" pitchFamily="34" charset="-122"/>
                <a:cs typeface="微软雅黑" panose="020B0503020204020204" pitchFamily="34" charset="-122"/>
              </a:rPr>
              <a:t>（1）药品、患者等相关查询都以拼音码为重要查询条件，拼音码无唯一性约束，可能出现多个结果，在多个结果中进行选择。</a:t>
            </a:r>
          </a:p>
          <a:p>
            <a:pPr indent="457200" fontAlgn="auto">
              <a:lnSpc>
                <a:spcPct val="150000"/>
              </a:lnSpc>
              <a:spcBef>
                <a:spcPts val="0"/>
              </a:spcBef>
              <a:spcAft>
                <a:spcPts val="0"/>
              </a:spcAft>
            </a:pPr>
            <a:r>
              <a:rPr lang="zh-CN" sz="2000">
                <a:latin typeface="微软雅黑" panose="020B0503020204020204" pitchFamily="34" charset="-122"/>
                <a:ea typeface="微软雅黑" panose="020B0503020204020204" pitchFamily="34" charset="-122"/>
                <a:cs typeface="微软雅黑" panose="020B0503020204020204" pitchFamily="34" charset="-122"/>
              </a:rPr>
              <a:t>（2）能够快速查询某个患者的就诊记录。</a:t>
            </a:r>
          </a:p>
          <a:p>
            <a:pPr indent="457200" fontAlgn="auto">
              <a:lnSpc>
                <a:spcPct val="150000"/>
              </a:lnSpc>
              <a:spcBef>
                <a:spcPts val="0"/>
              </a:spcBef>
              <a:spcAft>
                <a:spcPts val="0"/>
              </a:spcAft>
            </a:pPr>
            <a:r>
              <a:rPr lang="zh-CN" sz="2000">
                <a:latin typeface="微软雅黑" panose="020B0503020204020204" pitchFamily="34" charset="-122"/>
                <a:ea typeface="微软雅黑" panose="020B0503020204020204" pitchFamily="34" charset="-122"/>
                <a:cs typeface="微软雅黑" panose="020B0503020204020204" pitchFamily="34" charset="-122"/>
              </a:rPr>
              <a:t>（3）能够按时间段（起止时间）查询收费记录并汇总。</a:t>
            </a:r>
          </a:p>
          <a:p>
            <a:pPr indent="457200" fontAlgn="auto">
              <a:lnSpc>
                <a:spcPct val="150000"/>
              </a:lnSpc>
              <a:spcBef>
                <a:spcPts val="0"/>
              </a:spcBef>
              <a:spcAft>
                <a:spcPts val="0"/>
              </a:spcAft>
            </a:pPr>
            <a:r>
              <a:rPr lang="zh-CN" sz="2000">
                <a:latin typeface="微软雅黑" panose="020B0503020204020204" pitchFamily="34" charset="-122"/>
                <a:ea typeface="微软雅黑" panose="020B0503020204020204" pitchFamily="34" charset="-122"/>
                <a:cs typeface="微软雅黑" panose="020B0503020204020204" pitchFamily="34" charset="-122"/>
              </a:rPr>
              <a:t>（4）能够根据就诊记录中处方使用情况按时间段（起止时间）查询某个药品的使用数量。</a:t>
            </a:r>
          </a:p>
        </p:txBody>
      </p:sp>
      <p:sp>
        <p:nvSpPr>
          <p:cNvPr id="16" name="文本框 15"/>
          <p:cNvSpPr txBox="1"/>
          <p:nvPr/>
        </p:nvSpPr>
        <p:spPr>
          <a:xfrm>
            <a:off x="2252345" y="2188845"/>
            <a:ext cx="2540000" cy="398780"/>
          </a:xfrm>
          <a:prstGeom prst="rect">
            <a:avLst/>
          </a:prstGeom>
          <a:noFill/>
        </p:spPr>
        <p:txBody>
          <a:bodyPr wrap="square" rtlCol="0" anchor="t">
            <a:spAutoFit/>
          </a:bodyPr>
          <a:lstStyle/>
          <a:p>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查询统计相关</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16" name="文本框 15"/>
          <p:cNvSpPr txBox="1"/>
          <p:nvPr/>
        </p:nvSpPr>
        <p:spPr>
          <a:xfrm>
            <a:off x="264160" y="1461770"/>
            <a:ext cx="2540000" cy="460375"/>
          </a:xfrm>
          <a:prstGeom prst="rect">
            <a:avLst/>
          </a:prstGeom>
          <a:noFill/>
        </p:spPr>
        <p:txBody>
          <a:bodyPr wrap="square" rtlCol="0" anchor="t">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查询统计相关</a:t>
            </a:r>
          </a:p>
        </p:txBody>
      </p:sp>
      <p:sp>
        <p:nvSpPr>
          <p:cNvPr id="3" name="文本框 2"/>
          <p:cNvSpPr txBox="1"/>
          <p:nvPr/>
        </p:nvSpPr>
        <p:spPr>
          <a:xfrm>
            <a:off x="264160" y="2082165"/>
            <a:ext cx="8409305" cy="553085"/>
          </a:xfrm>
          <a:prstGeom prst="rect">
            <a:avLst/>
          </a:prstGeom>
          <a:noFill/>
        </p:spPr>
        <p:txBody>
          <a:bodyPr wrap="square" rtlCol="0">
            <a:spAutoFit/>
          </a:bodyPr>
          <a:lstStyle/>
          <a:p>
            <a:pPr indent="457200"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根据描述进行数据分析，统计实体属性，见表4-1～表4-15。</a:t>
            </a:r>
          </a:p>
        </p:txBody>
      </p:sp>
      <p:grpSp>
        <p:nvGrpSpPr>
          <p:cNvPr id="7" name="组合 6"/>
          <p:cNvGrpSpPr/>
          <p:nvPr/>
        </p:nvGrpSpPr>
        <p:grpSpPr>
          <a:xfrm>
            <a:off x="2312670" y="3098800"/>
            <a:ext cx="6470650" cy="3432810"/>
            <a:chOff x="2919" y="4299"/>
            <a:chExt cx="11965" cy="6930"/>
          </a:xfrm>
        </p:grpSpPr>
        <p:pic>
          <p:nvPicPr>
            <p:cNvPr id="5" name="图片 4"/>
            <p:cNvPicPr>
              <a:picLocks noChangeAspect="1"/>
            </p:cNvPicPr>
            <p:nvPr/>
          </p:nvPicPr>
          <p:blipFill>
            <a:blip r:embed="rId3"/>
            <a:stretch>
              <a:fillRect/>
            </a:stretch>
          </p:blipFill>
          <p:spPr>
            <a:xfrm>
              <a:off x="2919" y="4299"/>
              <a:ext cx="11916" cy="1572"/>
            </a:xfrm>
            <a:prstGeom prst="rect">
              <a:avLst/>
            </a:prstGeom>
          </p:spPr>
        </p:pic>
        <p:pic>
          <p:nvPicPr>
            <p:cNvPr id="6" name="图片 5"/>
            <p:cNvPicPr>
              <a:picLocks noChangeAspect="1"/>
            </p:cNvPicPr>
            <p:nvPr/>
          </p:nvPicPr>
          <p:blipFill>
            <a:blip r:embed="rId4"/>
            <a:stretch>
              <a:fillRect/>
            </a:stretch>
          </p:blipFill>
          <p:spPr>
            <a:xfrm>
              <a:off x="2992" y="5781"/>
              <a:ext cx="11892" cy="5448"/>
            </a:xfrm>
            <a:prstGeom prst="rect">
              <a:avLst/>
            </a:prstGeom>
          </p:spPr>
        </p:pic>
      </p:grpSp>
      <p:sp>
        <p:nvSpPr>
          <p:cNvPr id="11" name="文本框 10"/>
          <p:cNvSpPr txBox="1"/>
          <p:nvPr/>
        </p:nvSpPr>
        <p:spPr>
          <a:xfrm>
            <a:off x="4759960" y="2730500"/>
            <a:ext cx="204724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表4-1    药品属性</a:t>
            </a:r>
          </a:p>
        </p:txBody>
      </p:sp>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16" name="文本框 15"/>
          <p:cNvSpPr txBox="1"/>
          <p:nvPr/>
        </p:nvSpPr>
        <p:spPr>
          <a:xfrm>
            <a:off x="264160" y="1461770"/>
            <a:ext cx="2540000" cy="460375"/>
          </a:xfrm>
          <a:prstGeom prst="rect">
            <a:avLst/>
          </a:prstGeom>
          <a:noFill/>
        </p:spPr>
        <p:txBody>
          <a:bodyPr wrap="square" rtlCol="0" anchor="t">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查询统计相关</a:t>
            </a:r>
          </a:p>
        </p:txBody>
      </p:sp>
      <p:sp>
        <p:nvSpPr>
          <p:cNvPr id="11" name="文本框 10"/>
          <p:cNvSpPr txBox="1"/>
          <p:nvPr/>
        </p:nvSpPr>
        <p:spPr>
          <a:xfrm>
            <a:off x="4361180" y="1922145"/>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表4-2     常规检查属性性</a:t>
            </a:r>
          </a:p>
        </p:txBody>
      </p:sp>
      <p:pic>
        <p:nvPicPr>
          <p:cNvPr id="4" name="图片 3"/>
          <p:cNvPicPr>
            <a:picLocks noChangeAspect="1"/>
          </p:cNvPicPr>
          <p:nvPr/>
        </p:nvPicPr>
        <p:blipFill>
          <a:blip r:embed="rId3"/>
          <a:stretch>
            <a:fillRect/>
          </a:stretch>
        </p:blipFill>
        <p:spPr>
          <a:xfrm>
            <a:off x="1760220" y="2290445"/>
            <a:ext cx="7574280" cy="1638300"/>
          </a:xfrm>
          <a:prstGeom prst="rect">
            <a:avLst/>
          </a:prstGeom>
        </p:spPr>
      </p:pic>
      <p:sp>
        <p:nvSpPr>
          <p:cNvPr id="8" name="文本框 7"/>
          <p:cNvSpPr txBox="1"/>
          <p:nvPr/>
        </p:nvSpPr>
        <p:spPr>
          <a:xfrm>
            <a:off x="4238625" y="4084320"/>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表4-3     常规治疗属性</a:t>
            </a:r>
          </a:p>
        </p:txBody>
      </p:sp>
      <p:pic>
        <p:nvPicPr>
          <p:cNvPr id="9" name="图片 8"/>
          <p:cNvPicPr>
            <a:picLocks noChangeAspect="1"/>
          </p:cNvPicPr>
          <p:nvPr/>
        </p:nvPicPr>
        <p:blipFill>
          <a:blip r:embed="rId4"/>
          <a:stretch>
            <a:fillRect/>
          </a:stretch>
        </p:blipFill>
        <p:spPr>
          <a:xfrm>
            <a:off x="1864360" y="4452620"/>
            <a:ext cx="7612380" cy="1623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71450"/>
            <a:ext cx="866140"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4.4</a:t>
            </a:r>
          </a:p>
        </p:txBody>
      </p:sp>
      <p:sp>
        <p:nvSpPr>
          <p:cNvPr id="45" name="文本框 44"/>
          <p:cNvSpPr txBox="1"/>
          <p:nvPr/>
        </p:nvSpPr>
        <p:spPr>
          <a:xfrm>
            <a:off x="1537335" y="109855"/>
            <a:ext cx="4495800" cy="52197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实 战 案 例</a:t>
            </a:r>
          </a:p>
        </p:txBody>
      </p:sp>
      <p:sp>
        <p:nvSpPr>
          <p:cNvPr id="46" name="文本框 45"/>
          <p:cNvSpPr txBox="1"/>
          <p:nvPr/>
        </p:nvSpPr>
        <p:spPr>
          <a:xfrm>
            <a:off x="264160" y="922655"/>
            <a:ext cx="449580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4.4.1  数据表设计</a:t>
            </a:r>
          </a:p>
        </p:txBody>
      </p:sp>
      <p:sp>
        <p:nvSpPr>
          <p:cNvPr id="16" name="文本框 15"/>
          <p:cNvSpPr txBox="1"/>
          <p:nvPr/>
        </p:nvSpPr>
        <p:spPr>
          <a:xfrm>
            <a:off x="264160" y="1461770"/>
            <a:ext cx="2540000" cy="460375"/>
          </a:xfrm>
          <a:prstGeom prst="rect">
            <a:avLst/>
          </a:prstGeom>
          <a:noFill/>
        </p:spPr>
        <p:txBody>
          <a:bodyPr wrap="square" rtlCol="0" anchor="t">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查询统计相关</a:t>
            </a:r>
          </a:p>
        </p:txBody>
      </p:sp>
      <p:sp>
        <p:nvSpPr>
          <p:cNvPr id="11" name="文本框 10"/>
          <p:cNvSpPr txBox="1"/>
          <p:nvPr/>
        </p:nvSpPr>
        <p:spPr>
          <a:xfrm>
            <a:off x="6503035" y="922655"/>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表4-4     患者属性</a:t>
            </a:r>
          </a:p>
        </p:txBody>
      </p:sp>
      <p:pic>
        <p:nvPicPr>
          <p:cNvPr id="3" name="图片 2"/>
          <p:cNvPicPr>
            <a:picLocks noChangeAspect="1"/>
          </p:cNvPicPr>
          <p:nvPr/>
        </p:nvPicPr>
        <p:blipFill>
          <a:blip r:embed="rId3"/>
          <a:stretch>
            <a:fillRect/>
          </a:stretch>
        </p:blipFill>
        <p:spPr>
          <a:xfrm>
            <a:off x="4025265" y="1290955"/>
            <a:ext cx="7627620" cy="2331720"/>
          </a:xfrm>
          <a:prstGeom prst="rect">
            <a:avLst/>
          </a:prstGeom>
        </p:spPr>
      </p:pic>
      <p:sp>
        <p:nvSpPr>
          <p:cNvPr id="5" name="文本框 4"/>
          <p:cNvSpPr txBox="1"/>
          <p:nvPr/>
        </p:nvSpPr>
        <p:spPr>
          <a:xfrm>
            <a:off x="4109720" y="3622675"/>
            <a:ext cx="2864485"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表4-5     电子处方属性</a:t>
            </a:r>
          </a:p>
        </p:txBody>
      </p:sp>
      <p:pic>
        <p:nvPicPr>
          <p:cNvPr id="6" name="图片 5"/>
          <p:cNvPicPr>
            <a:picLocks noChangeAspect="1"/>
          </p:cNvPicPr>
          <p:nvPr/>
        </p:nvPicPr>
        <p:blipFill>
          <a:blip r:embed="rId4"/>
          <a:stretch>
            <a:fillRect/>
          </a:stretch>
        </p:blipFill>
        <p:spPr>
          <a:xfrm>
            <a:off x="2305050" y="3990975"/>
            <a:ext cx="7581900" cy="2537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random/>
      </p:transition>
    </mc:Choice>
    <mc:Fallback xmlns="">
      <p:transition spd="slow"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706154832"/>
  <p:tag name="MH_LIBRARY" val="GRAPHIC"/>
  <p:tag name="MH_TYPE" val="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706154832"/>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70706154832"/>
  <p:tag name="MH_LIBRARY" val="GRAPHIC"/>
  <p:tag name="MH_TYPE" val="SubTitle"/>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706155334"/>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70706155334"/>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706155207"/>
  <p:tag name="MH_LIBRARY" val="GRAPHIC"/>
  <p:tag name="MH_TYPE" val="Other"/>
  <p:tag name="MH_ORDER"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7243</Words>
  <Application>Microsoft Office PowerPoint</Application>
  <PresentationFormat>宽屏</PresentationFormat>
  <Paragraphs>1031</Paragraphs>
  <Slides>115</Slides>
  <Notes>114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115</vt:i4>
      </vt:variant>
    </vt:vector>
  </HeadingPairs>
  <TitlesOfParts>
    <vt:vector size="126" baseType="lpstr">
      <vt:lpstr>等线</vt:lpstr>
      <vt:lpstr>等线 Light</vt:lpstr>
      <vt:lpstr>黑体</vt:lpstr>
      <vt:lpstr>经典特宋简</vt:lpstr>
      <vt:lpstr>宋体</vt:lpstr>
      <vt:lpstr>微软雅黑</vt:lpstr>
      <vt:lpstr>Arial</vt:lpstr>
      <vt:lpstr>Calibri</vt:lpstr>
      <vt:lpstr>Helvetica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商业融资</dc:title>
  <dc:creator>第一PPT</dc:creator>
  <cp:keywords>www.1ppt.com</cp:keywords>
  <dc:description>www.1ppt.com</dc:description>
  <cp:lastModifiedBy>46930038@qq.com</cp:lastModifiedBy>
  <cp:revision>37</cp:revision>
  <dcterms:created xsi:type="dcterms:W3CDTF">2018-04-20T07:40:00Z</dcterms:created>
  <dcterms:modified xsi:type="dcterms:W3CDTF">2021-11-01T14:58:32Z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2052-11.1.0.8751</vt:lpwstr>
  </property>
</Properties>
</file>